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1"/>
  </p:notesMasterIdLst>
  <p:sldIdLst>
    <p:sldId id="256" r:id="rId2"/>
    <p:sldId id="258" r:id="rId3"/>
    <p:sldId id="257" r:id="rId4"/>
    <p:sldId id="263" r:id="rId5"/>
    <p:sldId id="264" r:id="rId6"/>
    <p:sldId id="259" r:id="rId7"/>
    <p:sldId id="262" r:id="rId8"/>
    <p:sldId id="265" r:id="rId9"/>
    <p:sldId id="266" r:id="rId10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4B230"/>
    <a:srgbClr val="80C5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redný štýl 2 - zvýrazneni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0" autoAdjust="0"/>
    <p:restoredTop sz="94671" autoAdjust="0"/>
  </p:normalViewPr>
  <p:slideViewPr>
    <p:cSldViewPr>
      <p:cViewPr>
        <p:scale>
          <a:sx n="94" d="100"/>
          <a:sy n="94" d="100"/>
        </p:scale>
        <p:origin x="-882" y="17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9A1EEE-C399-4D71-A307-A3FA1DD12B9E}" type="datetimeFigureOut">
              <a:rPr lang="sk-SK" smtClean="0"/>
              <a:t>3. 12. 2015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4064DA-B694-4743-873B-5D47DAD3017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6351680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63BB5-5F7E-41C1-B0C2-CFBB035462D0}" type="datetimeFigureOut">
              <a:rPr lang="sk-SK" smtClean="0"/>
              <a:t>3. 12. 2015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F6169-20AB-48CA-B95F-FFC98AF1E61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9802694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63BB5-5F7E-41C1-B0C2-CFBB035462D0}" type="datetimeFigureOut">
              <a:rPr lang="sk-SK" smtClean="0"/>
              <a:t>3. 12. 2015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F6169-20AB-48CA-B95F-FFC98AF1E61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634344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63BB5-5F7E-41C1-B0C2-CFBB035462D0}" type="datetimeFigureOut">
              <a:rPr lang="sk-SK" smtClean="0"/>
              <a:t>3. 12. 2015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F6169-20AB-48CA-B95F-FFC98AF1E61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5337405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63BB5-5F7E-41C1-B0C2-CFBB035462D0}" type="datetimeFigureOut">
              <a:rPr lang="sk-SK" smtClean="0"/>
              <a:t>3. 12. 2015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F6169-20AB-48CA-B95F-FFC98AF1E61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494316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63BB5-5F7E-41C1-B0C2-CFBB035462D0}" type="datetimeFigureOut">
              <a:rPr lang="sk-SK" smtClean="0"/>
              <a:t>3. 12. 2015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F6169-20AB-48CA-B95F-FFC98AF1E61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705056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63BB5-5F7E-41C1-B0C2-CFBB035462D0}" type="datetimeFigureOut">
              <a:rPr lang="sk-SK" smtClean="0"/>
              <a:t>3. 12. 2015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F6169-20AB-48CA-B95F-FFC98AF1E61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6054331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63BB5-5F7E-41C1-B0C2-CFBB035462D0}" type="datetimeFigureOut">
              <a:rPr lang="sk-SK" smtClean="0"/>
              <a:t>3. 12. 2015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F6169-20AB-48CA-B95F-FFC98AF1E61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983042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63BB5-5F7E-41C1-B0C2-CFBB035462D0}" type="datetimeFigureOut">
              <a:rPr lang="sk-SK" smtClean="0"/>
              <a:t>3. 12. 2015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F6169-20AB-48CA-B95F-FFC98AF1E61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793330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63BB5-5F7E-41C1-B0C2-CFBB035462D0}" type="datetimeFigureOut">
              <a:rPr lang="sk-SK" smtClean="0"/>
              <a:t>3. 12. 2015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F6169-20AB-48CA-B95F-FFC98AF1E61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9684958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63BB5-5F7E-41C1-B0C2-CFBB035462D0}" type="datetimeFigureOut">
              <a:rPr lang="sk-SK" smtClean="0"/>
              <a:t>3. 12. 2015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F6169-20AB-48CA-B95F-FFC98AF1E61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068615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63BB5-5F7E-41C1-B0C2-CFBB035462D0}" type="datetimeFigureOut">
              <a:rPr lang="sk-SK" smtClean="0"/>
              <a:t>3. 12. 2015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F6169-20AB-48CA-B95F-FFC98AF1E61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283842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863BB5-5F7E-41C1-B0C2-CFBB035462D0}" type="datetimeFigureOut">
              <a:rPr lang="sk-SK" smtClean="0"/>
              <a:t>3. 12. 2015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5F6169-20AB-48CA-B95F-FFC98AF1E61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051462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Adam.jekkel@gmail.com" TargetMode="External"/><Relationship Id="rId7" Type="http://schemas.openxmlformats.org/officeDocument/2006/relationships/hyperlink" Target="mailto:marekkoleno@gmail.com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pa.siranec@gmail.com" TargetMode="External"/><Relationship Id="rId5" Type="http://schemas.openxmlformats.org/officeDocument/2006/relationships/hyperlink" Target="mailto:tomasperexta@gmail.com" TargetMode="External"/><Relationship Id="rId4" Type="http://schemas.openxmlformats.org/officeDocument/2006/relationships/hyperlink" Target="mailto:erik1gemzicky@gmail.com" TargetMode="Externa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mailto:bladko@hotmail.com" TargetMode="External"/><Relationship Id="rId3" Type="http://schemas.openxmlformats.org/officeDocument/2006/relationships/hyperlink" Target="mailto:janci.rojcek@gmail.com" TargetMode="External"/><Relationship Id="rId7" Type="http://schemas.openxmlformats.org/officeDocument/2006/relationships/hyperlink" Target="mailto:belkolubo@centrum.sk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evka.pilsakova@gmail.com" TargetMode="External"/><Relationship Id="rId5" Type="http://schemas.openxmlformats.org/officeDocument/2006/relationships/hyperlink" Target="mailto:peter.hrasko44@gmail.com" TargetMode="External"/><Relationship Id="rId4" Type="http://schemas.openxmlformats.org/officeDocument/2006/relationships/hyperlink" Target="mailto:gregorec@centrum.sk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4B23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1512167"/>
          </a:xfrm>
        </p:spPr>
        <p:txBody>
          <a:bodyPr>
            <a:normAutofit/>
          </a:bodyPr>
          <a:lstStyle/>
          <a:p>
            <a:r>
              <a:rPr lang="sk-SK" dirty="0" smtClean="0"/>
              <a:t>Stredoslovenský futbalový zväz</a:t>
            </a:r>
            <a:br>
              <a:rPr lang="sk-SK" dirty="0" smtClean="0"/>
            </a:br>
            <a:r>
              <a:rPr lang="sk-SK" sz="3200" dirty="0" smtClean="0"/>
              <a:t>Komisia rozhodcov</a:t>
            </a:r>
            <a:endParaRPr lang="sk-SK" sz="32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23528" y="1916832"/>
            <a:ext cx="8604448" cy="4608512"/>
          </a:xfrm>
        </p:spPr>
        <p:txBody>
          <a:bodyPr/>
          <a:lstStyle/>
          <a:p>
            <a:r>
              <a:rPr lang="sk-SK" dirty="0" smtClean="0">
                <a:solidFill>
                  <a:schemeClr val="tx1"/>
                </a:solidFill>
              </a:rPr>
              <a:t>Komisia rozhodcov </a:t>
            </a:r>
            <a:r>
              <a:rPr lang="sk-SK" dirty="0">
                <a:solidFill>
                  <a:schemeClr val="tx1"/>
                </a:solidFill>
              </a:rPr>
              <a:t>j</a:t>
            </a:r>
            <a:r>
              <a:rPr lang="sk-SK" dirty="0" smtClean="0">
                <a:solidFill>
                  <a:schemeClr val="tx1"/>
                </a:solidFill>
              </a:rPr>
              <a:t>eseň 2015</a:t>
            </a:r>
          </a:p>
          <a:p>
            <a:pPr algn="l"/>
            <a:r>
              <a:rPr lang="sk-SK" sz="2000" dirty="0" smtClean="0">
                <a:solidFill>
                  <a:schemeClr val="tx1"/>
                </a:solidFill>
              </a:rPr>
              <a:t>Predseda KR			: Ján </a:t>
            </a:r>
            <a:r>
              <a:rPr lang="sk-SK" sz="2000" dirty="0" err="1" smtClean="0">
                <a:solidFill>
                  <a:schemeClr val="tx1"/>
                </a:solidFill>
              </a:rPr>
              <a:t>Tomčík</a:t>
            </a:r>
            <a:endParaRPr lang="sk-SK" sz="2000" dirty="0" smtClean="0">
              <a:solidFill>
                <a:schemeClr val="tx1"/>
              </a:solidFill>
            </a:endParaRPr>
          </a:p>
          <a:p>
            <a:pPr algn="l"/>
            <a:r>
              <a:rPr lang="sk-SK" sz="2000" dirty="0" smtClean="0">
                <a:solidFill>
                  <a:schemeClr val="tx1"/>
                </a:solidFill>
              </a:rPr>
              <a:t>Podpredseda KR</a:t>
            </a:r>
            <a:r>
              <a:rPr lang="sk-SK" sz="2000" dirty="0">
                <a:solidFill>
                  <a:schemeClr val="tx1"/>
                </a:solidFill>
              </a:rPr>
              <a:t>	</a:t>
            </a:r>
            <a:r>
              <a:rPr lang="sk-SK" sz="2000" dirty="0" smtClean="0">
                <a:solidFill>
                  <a:schemeClr val="tx1"/>
                </a:solidFill>
              </a:rPr>
              <a:t>		: Viliam </a:t>
            </a:r>
            <a:r>
              <a:rPr lang="sk-SK" sz="2000" dirty="0" err="1" smtClean="0">
                <a:solidFill>
                  <a:schemeClr val="tx1"/>
                </a:solidFill>
              </a:rPr>
              <a:t>Vais</a:t>
            </a:r>
            <a:endParaRPr lang="sk-SK" sz="2000" dirty="0" smtClean="0">
              <a:solidFill>
                <a:schemeClr val="tx1"/>
              </a:solidFill>
            </a:endParaRPr>
          </a:p>
          <a:p>
            <a:pPr algn="l"/>
            <a:r>
              <a:rPr lang="sk-SK" sz="2000" dirty="0" smtClean="0">
                <a:solidFill>
                  <a:schemeClr val="tx1"/>
                </a:solidFill>
              </a:rPr>
              <a:t>Tajomník			: Andrej </a:t>
            </a:r>
            <a:r>
              <a:rPr lang="sk-SK" sz="2000" dirty="0" err="1" smtClean="0">
                <a:solidFill>
                  <a:schemeClr val="tx1"/>
                </a:solidFill>
              </a:rPr>
              <a:t>Hrmo</a:t>
            </a:r>
            <a:endParaRPr lang="sk-SK" sz="2000" dirty="0" smtClean="0">
              <a:solidFill>
                <a:schemeClr val="tx1"/>
              </a:solidFill>
            </a:endParaRPr>
          </a:p>
          <a:p>
            <a:pPr algn="l"/>
            <a:r>
              <a:rPr lang="sk-SK" sz="2000" dirty="0" smtClean="0">
                <a:solidFill>
                  <a:schemeClr val="tx1"/>
                </a:solidFill>
              </a:rPr>
              <a:t>Technický úsek			: Miroslava </a:t>
            </a:r>
            <a:r>
              <a:rPr lang="sk-SK" sz="2000" dirty="0" err="1" smtClean="0">
                <a:solidFill>
                  <a:schemeClr val="tx1"/>
                </a:solidFill>
              </a:rPr>
              <a:t>Migaľová</a:t>
            </a:r>
            <a:endParaRPr lang="sk-SK" sz="2000" dirty="0" smtClean="0">
              <a:solidFill>
                <a:schemeClr val="tx1"/>
              </a:solidFill>
            </a:endParaRPr>
          </a:p>
          <a:p>
            <a:pPr algn="l"/>
            <a:r>
              <a:rPr lang="sk-SK" sz="2000" dirty="0" smtClean="0">
                <a:solidFill>
                  <a:schemeClr val="tx1"/>
                </a:solidFill>
              </a:rPr>
              <a:t>Obsadzovací úsek			: Ľudovít </a:t>
            </a:r>
            <a:r>
              <a:rPr lang="sk-SK" sz="2000" dirty="0" err="1" smtClean="0">
                <a:solidFill>
                  <a:schemeClr val="tx1"/>
                </a:solidFill>
              </a:rPr>
              <a:t>Perašín</a:t>
            </a:r>
            <a:endParaRPr lang="sk-SK" sz="2000" dirty="0" smtClean="0">
              <a:solidFill>
                <a:schemeClr val="tx1"/>
              </a:solidFill>
            </a:endParaRPr>
          </a:p>
          <a:p>
            <a:pPr algn="l"/>
            <a:r>
              <a:rPr lang="sk-SK" sz="2000" dirty="0" smtClean="0">
                <a:solidFill>
                  <a:schemeClr val="tx1"/>
                </a:solidFill>
              </a:rPr>
              <a:t>Projekt Talent			: Ivan Roštár</a:t>
            </a:r>
          </a:p>
          <a:p>
            <a:pPr algn="l"/>
            <a:r>
              <a:rPr lang="sk-SK" sz="2000" dirty="0" smtClean="0">
                <a:solidFill>
                  <a:schemeClr val="tx1"/>
                </a:solidFill>
              </a:rPr>
              <a:t>Školiaci úsek			: Michal </a:t>
            </a:r>
            <a:r>
              <a:rPr lang="sk-SK" sz="2000" dirty="0" err="1" smtClean="0">
                <a:solidFill>
                  <a:schemeClr val="tx1"/>
                </a:solidFill>
              </a:rPr>
              <a:t>Očenáš</a:t>
            </a:r>
            <a:endParaRPr lang="sk-SK" sz="2000" dirty="0" smtClean="0">
              <a:solidFill>
                <a:schemeClr val="tx1"/>
              </a:solidFill>
            </a:endParaRPr>
          </a:p>
          <a:p>
            <a:pPr algn="l"/>
            <a:r>
              <a:rPr lang="sk-SK" sz="2000" dirty="0" smtClean="0">
                <a:solidFill>
                  <a:schemeClr val="tx1"/>
                </a:solidFill>
              </a:rPr>
              <a:t>Fyzická príprava a fyzické previerky	: Karol </a:t>
            </a:r>
            <a:r>
              <a:rPr lang="sk-SK" sz="2000" dirty="0" err="1" smtClean="0">
                <a:solidFill>
                  <a:schemeClr val="tx1"/>
                </a:solidFill>
              </a:rPr>
              <a:t>Poláček</a:t>
            </a:r>
            <a:endParaRPr lang="sk-SK" sz="2000" dirty="0" smtClean="0">
              <a:solidFill>
                <a:schemeClr val="tx1"/>
              </a:solidFill>
            </a:endParaRPr>
          </a:p>
          <a:p>
            <a:pPr algn="l"/>
            <a:r>
              <a:rPr lang="sk-SK" sz="2000" dirty="0" smtClean="0">
                <a:solidFill>
                  <a:schemeClr val="tx1"/>
                </a:solidFill>
              </a:rPr>
              <a:t>Vedúci úseku DZ                                   : Karol Poláček</a:t>
            </a:r>
          </a:p>
          <a:p>
            <a:pPr algn="l"/>
            <a:r>
              <a:rPr lang="sk-SK" sz="2000" dirty="0" smtClean="0">
                <a:solidFill>
                  <a:schemeClr val="tx1"/>
                </a:solidFill>
              </a:rPr>
              <a:t>Analýza sťažností a hospodár KR	: Miroslav </a:t>
            </a:r>
            <a:r>
              <a:rPr lang="sk-SK" sz="2000" dirty="0" err="1" smtClean="0">
                <a:solidFill>
                  <a:schemeClr val="tx1"/>
                </a:solidFill>
              </a:rPr>
              <a:t>Fajčík</a:t>
            </a:r>
            <a:endParaRPr lang="sk-SK" sz="2000" dirty="0" smtClean="0">
              <a:solidFill>
                <a:schemeClr val="tx1"/>
              </a:solidFill>
            </a:endParaRPr>
          </a:p>
          <a:p>
            <a:pPr algn="l"/>
            <a:r>
              <a:rPr lang="sk-SK" sz="2000" dirty="0" smtClean="0">
                <a:solidFill>
                  <a:schemeClr val="tx1"/>
                </a:solidFill>
              </a:rPr>
              <a:t>Video úsek a správca webu	: Milan </a:t>
            </a:r>
            <a:r>
              <a:rPr lang="sk-SK" sz="2000" dirty="0" err="1" smtClean="0">
                <a:solidFill>
                  <a:schemeClr val="tx1"/>
                </a:solidFill>
              </a:rPr>
              <a:t>Staník</a:t>
            </a:r>
            <a:endParaRPr lang="sk-SK" sz="2000" dirty="0" smtClean="0">
              <a:solidFill>
                <a:schemeClr val="tx1"/>
              </a:solidFill>
            </a:endParaRPr>
          </a:p>
          <a:p>
            <a:pPr algn="l"/>
            <a:endParaRPr lang="sk-SK" sz="2800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32656"/>
            <a:ext cx="8604448" cy="13681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96950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4B23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Stredoslovenský futbalový zväz</a:t>
            </a:r>
            <a:br>
              <a:rPr lang="sk-SK" dirty="0" smtClean="0"/>
            </a:br>
            <a:r>
              <a:rPr lang="sk-SK" sz="3200" dirty="0" smtClean="0"/>
              <a:t>Komisia rozhodcov</a:t>
            </a:r>
            <a:endParaRPr lang="sk-SK" sz="3200" dirty="0"/>
          </a:p>
        </p:txBody>
      </p:sp>
      <p:sp>
        <p:nvSpPr>
          <p:cNvPr id="8" name="Zástupný symbol obsahu 7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42535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sk-SK" dirty="0" smtClean="0"/>
              <a:t>Jeseň 2015</a:t>
            </a:r>
          </a:p>
          <a:p>
            <a:pPr marL="0" indent="0" algn="ctr">
              <a:buNone/>
            </a:pPr>
            <a:r>
              <a:rPr lang="sk-SK" sz="1400" dirty="0" smtClean="0"/>
              <a:t>Zasadnutia KR </a:t>
            </a:r>
            <a:r>
              <a:rPr lang="sk-SK" sz="1400" dirty="0" err="1" smtClean="0"/>
              <a:t>SsFZ</a:t>
            </a:r>
            <a:endParaRPr lang="sk-SK" sz="1400" dirty="0" smtClean="0"/>
          </a:p>
          <a:p>
            <a:pPr marL="514350" indent="-514350">
              <a:buFont typeface="Arial" pitchFamily="34" charset="0"/>
              <a:buAutoNum type="arabicPeriod"/>
              <a:defRPr/>
            </a:pPr>
            <a:r>
              <a:rPr lang="sk-SK" sz="1800" dirty="0"/>
              <a:t>Banská Bystrica 9.7.2015  - príprava letného seminára a fyzických previerok</a:t>
            </a:r>
          </a:p>
          <a:p>
            <a:pPr marL="514350" indent="-514350">
              <a:buFont typeface="Arial" pitchFamily="34" charset="0"/>
              <a:buAutoNum type="arabicPeriod"/>
              <a:defRPr/>
            </a:pPr>
            <a:r>
              <a:rPr lang="sk-SK" sz="1800" dirty="0"/>
              <a:t>Banská Bystrica 5.8.2015  </a:t>
            </a:r>
          </a:p>
          <a:p>
            <a:pPr marL="514350" indent="-514350">
              <a:buFont typeface="Arial" pitchFamily="34" charset="0"/>
              <a:buAutoNum type="arabicPeriod"/>
              <a:defRPr/>
            </a:pPr>
            <a:r>
              <a:rPr lang="sk-SK" sz="1800" dirty="0"/>
              <a:t>Banská Bystrica 28.8.2015 </a:t>
            </a:r>
          </a:p>
          <a:p>
            <a:pPr marL="514350" indent="-514350">
              <a:buFont typeface="Arial" pitchFamily="34" charset="0"/>
              <a:buAutoNum type="arabicPeriod"/>
              <a:defRPr/>
            </a:pPr>
            <a:r>
              <a:rPr lang="sk-SK" sz="1800" dirty="0"/>
              <a:t>Banská bystrica 10.9.2015</a:t>
            </a:r>
          </a:p>
          <a:p>
            <a:pPr marL="514350" indent="-514350">
              <a:buFont typeface="Arial" pitchFamily="34" charset="0"/>
              <a:buAutoNum type="arabicPeriod"/>
              <a:defRPr/>
            </a:pPr>
            <a:r>
              <a:rPr lang="sk-SK" sz="1800" dirty="0"/>
              <a:t>Banská Bystrica 1.10.2015</a:t>
            </a:r>
          </a:p>
          <a:p>
            <a:pPr marL="514350" indent="-514350">
              <a:buFont typeface="Arial" pitchFamily="34" charset="0"/>
              <a:buAutoNum type="arabicPeriod"/>
              <a:defRPr/>
            </a:pPr>
            <a:r>
              <a:rPr lang="sk-SK" sz="1800" dirty="0"/>
              <a:t>Banská Bystrica 29.10.2015</a:t>
            </a:r>
          </a:p>
          <a:p>
            <a:pPr marL="514350" indent="-514350">
              <a:buFont typeface="Arial" pitchFamily="34" charset="0"/>
              <a:buAutoNum type="arabicPeriod"/>
              <a:defRPr/>
            </a:pPr>
            <a:r>
              <a:rPr lang="sk-SK" sz="1800" dirty="0"/>
              <a:t>Banská Bystrica </a:t>
            </a:r>
            <a:r>
              <a:rPr lang="sk-SK" sz="1800" dirty="0" smtClean="0"/>
              <a:t>5.11.2015</a:t>
            </a:r>
            <a:endParaRPr lang="sk-SK" sz="1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32656"/>
            <a:ext cx="8604448" cy="13681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00171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4B23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 fontScale="90000"/>
          </a:bodyPr>
          <a:lstStyle/>
          <a:p>
            <a:r>
              <a:rPr lang="sk-SK" sz="3200" dirty="0" smtClean="0"/>
              <a:t>Nominačná listina rozhodcov</a:t>
            </a:r>
            <a:br>
              <a:rPr lang="sk-SK" sz="3200" dirty="0" smtClean="0"/>
            </a:br>
            <a:r>
              <a:rPr lang="sk-SK" sz="3200" dirty="0" smtClean="0"/>
              <a:t>2015/2016</a:t>
            </a:r>
          </a:p>
        </p:txBody>
      </p:sp>
      <p:sp>
        <p:nvSpPr>
          <p:cNvPr id="3" name="Podnadpis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>
            <a:noAutofit/>
          </a:bodyPr>
          <a:lstStyle/>
          <a:p>
            <a:pPr algn="l"/>
            <a:endParaRPr lang="sk-SK" sz="2000" b="1" dirty="0">
              <a:solidFill>
                <a:schemeClr val="tx1"/>
              </a:solidFill>
            </a:endParaRPr>
          </a:p>
          <a:p>
            <a:pPr algn="l"/>
            <a:endParaRPr lang="sk-SK" sz="2000" b="1" dirty="0" smtClean="0">
              <a:solidFill>
                <a:schemeClr val="tx1"/>
              </a:solidFill>
            </a:endParaRPr>
          </a:p>
          <a:p>
            <a:pPr algn="l"/>
            <a:endParaRPr lang="sk-SK" sz="2000" dirty="0" smtClean="0">
              <a:solidFill>
                <a:schemeClr val="tx1"/>
              </a:solidFill>
            </a:endParaRPr>
          </a:p>
          <a:p>
            <a:pPr algn="l"/>
            <a:endParaRPr lang="sk-SK" sz="2000" dirty="0" smtClean="0">
              <a:solidFill>
                <a:schemeClr val="tx1"/>
              </a:solidFill>
            </a:endParaRPr>
          </a:p>
          <a:p>
            <a:pPr algn="l"/>
            <a:endParaRPr lang="sk-SK" sz="2000" dirty="0" smtClean="0">
              <a:solidFill>
                <a:schemeClr val="tx1"/>
              </a:solidFill>
            </a:endParaRPr>
          </a:p>
        </p:txBody>
      </p:sp>
      <p:pic>
        <p:nvPicPr>
          <p:cNvPr id="6" name="Obrázo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268760"/>
            <a:ext cx="8496944" cy="53285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2445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4B23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1080119"/>
          </a:xfrm>
        </p:spPr>
        <p:txBody>
          <a:bodyPr>
            <a:normAutofit/>
          </a:bodyPr>
          <a:lstStyle/>
          <a:p>
            <a:r>
              <a:rPr lang="sk-SK" sz="2800" dirty="0" smtClean="0"/>
              <a:t>Nominačná listina delegátov</a:t>
            </a:r>
            <a:br>
              <a:rPr lang="sk-SK" sz="2800" dirty="0" smtClean="0"/>
            </a:br>
            <a:r>
              <a:rPr lang="sk-SK" sz="2800" dirty="0" smtClean="0"/>
              <a:t>2015/2016</a:t>
            </a:r>
            <a:endParaRPr lang="sk-SK" sz="28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23528" y="1916832"/>
            <a:ext cx="8424936" cy="4608512"/>
          </a:xfrm>
        </p:spPr>
        <p:txBody>
          <a:bodyPr>
            <a:noAutofit/>
          </a:bodyPr>
          <a:lstStyle/>
          <a:p>
            <a:pPr algn="l"/>
            <a:endParaRPr lang="sk-SK" sz="2000" b="1" dirty="0" smtClean="0">
              <a:solidFill>
                <a:schemeClr val="tx1"/>
              </a:solidFill>
            </a:endParaRPr>
          </a:p>
          <a:p>
            <a:pPr algn="l"/>
            <a:endParaRPr lang="sk-SK" sz="2000" dirty="0" smtClean="0">
              <a:solidFill>
                <a:schemeClr val="tx1"/>
              </a:solidFill>
            </a:endParaRPr>
          </a:p>
          <a:p>
            <a:pPr algn="l"/>
            <a:endParaRPr lang="sk-SK" sz="2000" dirty="0" smtClean="0">
              <a:solidFill>
                <a:schemeClr val="tx1"/>
              </a:solidFill>
            </a:endParaRPr>
          </a:p>
          <a:p>
            <a:pPr algn="l"/>
            <a:endParaRPr lang="sk-SK" sz="2000" dirty="0" smtClean="0">
              <a:solidFill>
                <a:schemeClr val="tx1"/>
              </a:solidFill>
            </a:endParaRPr>
          </a:p>
          <a:p>
            <a:pPr algn="l"/>
            <a:r>
              <a:rPr lang="sk-SK" sz="2000" i="1" dirty="0" smtClean="0">
                <a:solidFill>
                  <a:schemeClr val="tx1"/>
                </a:solidFill>
              </a:rPr>
              <a:t>								</a:t>
            </a:r>
            <a:r>
              <a:rPr lang="sk-SK" sz="2000" dirty="0" smtClean="0">
                <a:solidFill>
                  <a:schemeClr val="tx1"/>
                </a:solidFill>
              </a:rPr>
              <a:t>	</a:t>
            </a:r>
            <a:endParaRPr lang="sk-SK" sz="2000" dirty="0">
              <a:solidFill>
                <a:schemeClr val="tx1"/>
              </a:solidFill>
            </a:endParaRPr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556276"/>
            <a:ext cx="8712968" cy="47530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1593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4B23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1512167"/>
          </a:xfrm>
        </p:spPr>
        <p:txBody>
          <a:bodyPr>
            <a:normAutofit/>
          </a:bodyPr>
          <a:lstStyle/>
          <a:p>
            <a:r>
              <a:rPr lang="sk-SK" dirty="0" smtClean="0"/>
              <a:t>Stredoslovenský futbalový zväz</a:t>
            </a:r>
            <a:br>
              <a:rPr lang="sk-SK" dirty="0" smtClean="0"/>
            </a:br>
            <a:r>
              <a:rPr lang="sk-SK" sz="3200" dirty="0" smtClean="0"/>
              <a:t>Komisia rozhodcov</a:t>
            </a:r>
            <a:endParaRPr lang="sk-SK" sz="32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23528" y="1916832"/>
            <a:ext cx="8424936" cy="4608512"/>
          </a:xfrm>
        </p:spPr>
        <p:txBody>
          <a:bodyPr>
            <a:noAutofit/>
          </a:bodyPr>
          <a:lstStyle/>
          <a:p>
            <a:r>
              <a:rPr lang="sk-SK" sz="2800" dirty="0" smtClean="0">
                <a:solidFill>
                  <a:schemeClr val="tx1"/>
                </a:solidFill>
              </a:rPr>
              <a:t>Vyhodnotenie súťaže dospelých</a:t>
            </a:r>
          </a:p>
          <a:p>
            <a:r>
              <a:rPr lang="sk-SK" sz="2000" dirty="0" smtClean="0">
                <a:solidFill>
                  <a:schemeClr val="tx1"/>
                </a:solidFill>
              </a:rPr>
              <a:t>Jeseň 2015</a:t>
            </a:r>
          </a:p>
          <a:p>
            <a:pPr algn="l"/>
            <a:r>
              <a:rPr lang="sk-SK" sz="2000" b="1" dirty="0">
                <a:solidFill>
                  <a:schemeClr val="tx1"/>
                </a:solidFill>
              </a:rPr>
              <a:t>Riešené sťažnosti a námietky (vrátane mládežníckych stretnutí</a:t>
            </a:r>
            <a:r>
              <a:rPr lang="sk-SK" sz="2000" b="1" dirty="0" smtClean="0">
                <a:solidFill>
                  <a:schemeClr val="tx1"/>
                </a:solidFill>
              </a:rPr>
              <a:t>)</a:t>
            </a:r>
          </a:p>
          <a:p>
            <a:pPr algn="l"/>
            <a:r>
              <a:rPr lang="sk-SK" sz="2000" b="1" dirty="0">
                <a:solidFill>
                  <a:schemeClr val="tx1"/>
                </a:solidFill>
              </a:rPr>
              <a:t>	</a:t>
            </a:r>
            <a:r>
              <a:rPr lang="sk-SK" sz="2000" b="1" dirty="0" smtClean="0">
                <a:solidFill>
                  <a:schemeClr val="tx1"/>
                </a:solidFill>
              </a:rPr>
              <a:t>		   </a:t>
            </a:r>
            <a:r>
              <a:rPr lang="sk-SK" sz="1800" dirty="0" smtClean="0">
                <a:solidFill>
                  <a:schemeClr val="tx1"/>
                </a:solidFill>
              </a:rPr>
              <a:t>Jeseň 2014	Jar 2015	</a:t>
            </a:r>
            <a:r>
              <a:rPr lang="sk-SK" sz="2000" dirty="0" smtClean="0">
                <a:solidFill>
                  <a:schemeClr val="tx1"/>
                </a:solidFill>
              </a:rPr>
              <a:t>	</a:t>
            </a:r>
            <a:r>
              <a:rPr lang="sk-SK" sz="2000" b="1" dirty="0" smtClean="0">
                <a:solidFill>
                  <a:schemeClr val="tx1"/>
                </a:solidFill>
              </a:rPr>
              <a:t>Jeseň 2015</a:t>
            </a:r>
          </a:p>
          <a:p>
            <a:pPr algn="l"/>
            <a:endParaRPr lang="sk-SK" sz="2000" b="1" dirty="0">
              <a:solidFill>
                <a:schemeClr val="tx1"/>
              </a:solidFill>
            </a:endParaRPr>
          </a:p>
          <a:p>
            <a:pPr algn="l"/>
            <a:r>
              <a:rPr lang="sk-SK" sz="2000" b="1" dirty="0" smtClean="0">
                <a:solidFill>
                  <a:schemeClr val="tx1"/>
                </a:solidFill>
              </a:rPr>
              <a:t>Spolu			:   </a:t>
            </a:r>
            <a:r>
              <a:rPr lang="sk-SK" sz="1800" dirty="0" smtClean="0">
                <a:solidFill>
                  <a:schemeClr val="tx1"/>
                </a:solidFill>
              </a:rPr>
              <a:t>42		28		</a:t>
            </a:r>
            <a:r>
              <a:rPr lang="sk-SK" sz="2000" b="1" dirty="0" smtClean="0">
                <a:solidFill>
                  <a:schemeClr val="tx1"/>
                </a:solidFill>
              </a:rPr>
              <a:t>25</a:t>
            </a:r>
          </a:p>
          <a:p>
            <a:pPr algn="l"/>
            <a:endParaRPr lang="sk-SK" sz="2000" b="1" dirty="0">
              <a:solidFill>
                <a:schemeClr val="tx1"/>
              </a:solidFill>
            </a:endParaRPr>
          </a:p>
          <a:p>
            <a:pPr algn="l"/>
            <a:r>
              <a:rPr lang="sk-SK" sz="2000" b="1" dirty="0" smtClean="0">
                <a:solidFill>
                  <a:schemeClr val="tx1"/>
                </a:solidFill>
              </a:rPr>
              <a:t>Opodstatnené		:   </a:t>
            </a:r>
            <a:r>
              <a:rPr lang="sk-SK" sz="1800" dirty="0" smtClean="0">
                <a:solidFill>
                  <a:schemeClr val="tx1"/>
                </a:solidFill>
              </a:rPr>
              <a:t>7		3		</a:t>
            </a:r>
            <a:r>
              <a:rPr lang="sk-SK" sz="2000" b="1" dirty="0" err="1" smtClean="0">
                <a:solidFill>
                  <a:schemeClr val="tx1"/>
                </a:solidFill>
              </a:rPr>
              <a:t>3</a:t>
            </a:r>
            <a:endParaRPr lang="sk-SK" sz="1800" dirty="0" smtClean="0">
              <a:solidFill>
                <a:schemeClr val="tx1"/>
              </a:solidFill>
            </a:endParaRPr>
          </a:p>
          <a:p>
            <a:pPr algn="l"/>
            <a:r>
              <a:rPr lang="sk-SK" sz="2000" b="1" dirty="0" smtClean="0">
                <a:solidFill>
                  <a:schemeClr val="tx1"/>
                </a:solidFill>
              </a:rPr>
              <a:t>Čiastočne opodstatnené	:   </a:t>
            </a:r>
            <a:r>
              <a:rPr lang="sk-SK" sz="1800" dirty="0" smtClean="0">
                <a:solidFill>
                  <a:schemeClr val="tx1"/>
                </a:solidFill>
              </a:rPr>
              <a:t>5		3		</a:t>
            </a:r>
            <a:r>
              <a:rPr lang="sk-SK" sz="2000" b="1" dirty="0" smtClean="0">
                <a:solidFill>
                  <a:schemeClr val="tx1"/>
                </a:solidFill>
              </a:rPr>
              <a:t>6</a:t>
            </a:r>
            <a:endParaRPr lang="sk-SK" sz="1800" dirty="0" smtClean="0">
              <a:solidFill>
                <a:schemeClr val="tx1"/>
              </a:solidFill>
            </a:endParaRPr>
          </a:p>
          <a:p>
            <a:pPr algn="l"/>
            <a:r>
              <a:rPr lang="sk-SK" sz="2000" b="1" dirty="0" smtClean="0">
                <a:solidFill>
                  <a:schemeClr val="tx1"/>
                </a:solidFill>
              </a:rPr>
              <a:t>Neopodstatnené		:   </a:t>
            </a:r>
            <a:r>
              <a:rPr lang="sk-SK" sz="1800" dirty="0" smtClean="0">
                <a:solidFill>
                  <a:schemeClr val="tx1"/>
                </a:solidFill>
              </a:rPr>
              <a:t>30		22		</a:t>
            </a:r>
            <a:r>
              <a:rPr lang="sk-SK" sz="2000" b="1" dirty="0" smtClean="0">
                <a:solidFill>
                  <a:schemeClr val="tx1"/>
                </a:solidFill>
              </a:rPr>
              <a:t>16</a:t>
            </a:r>
            <a:endParaRPr lang="sk-SK" sz="1800" dirty="0" smtClean="0">
              <a:solidFill>
                <a:schemeClr val="tx1"/>
              </a:solidFill>
            </a:endParaRPr>
          </a:p>
          <a:p>
            <a:pPr algn="l"/>
            <a:r>
              <a:rPr lang="sk-SK" sz="2000" b="1" dirty="0" smtClean="0">
                <a:solidFill>
                  <a:schemeClr val="tx1"/>
                </a:solidFill>
              </a:rPr>
              <a:t>							</a:t>
            </a:r>
            <a:r>
              <a:rPr lang="sk-SK" sz="1600" dirty="0" smtClean="0">
                <a:solidFill>
                  <a:schemeClr val="tx1"/>
                </a:solidFill>
              </a:rPr>
              <a:t>+ 2 podnety od diváka</a:t>
            </a:r>
          </a:p>
          <a:p>
            <a:pPr algn="l"/>
            <a:r>
              <a:rPr lang="sk-SK" sz="1600" b="1" dirty="0" smtClean="0">
                <a:solidFill>
                  <a:schemeClr val="tx1"/>
                </a:solidFill>
              </a:rPr>
              <a:t>							( z toho 4 x mládež)</a:t>
            </a:r>
          </a:p>
          <a:p>
            <a:pPr algn="l"/>
            <a:endParaRPr lang="sk-SK" sz="2000" b="1" dirty="0">
              <a:solidFill>
                <a:schemeClr val="tx1"/>
              </a:solidFill>
            </a:endParaRPr>
          </a:p>
          <a:p>
            <a:pPr algn="l"/>
            <a:endParaRPr lang="sk-SK" sz="2000" b="1" dirty="0" smtClean="0">
              <a:solidFill>
                <a:schemeClr val="tx1"/>
              </a:solidFill>
            </a:endParaRPr>
          </a:p>
          <a:p>
            <a:pPr algn="l"/>
            <a:endParaRPr lang="sk-SK" sz="2000" dirty="0" smtClean="0">
              <a:solidFill>
                <a:schemeClr val="tx1"/>
              </a:solidFill>
            </a:endParaRPr>
          </a:p>
          <a:p>
            <a:pPr algn="l"/>
            <a:endParaRPr lang="sk-SK" sz="2000" dirty="0" smtClean="0">
              <a:solidFill>
                <a:schemeClr val="tx1"/>
              </a:solidFill>
            </a:endParaRPr>
          </a:p>
          <a:p>
            <a:pPr algn="l"/>
            <a:endParaRPr lang="sk-SK" sz="2000" dirty="0" smtClean="0">
              <a:solidFill>
                <a:schemeClr val="tx1"/>
              </a:solidFill>
            </a:endParaRPr>
          </a:p>
          <a:p>
            <a:pPr algn="l"/>
            <a:r>
              <a:rPr lang="sk-SK" sz="2000" i="1" dirty="0" smtClean="0">
                <a:solidFill>
                  <a:schemeClr val="tx1"/>
                </a:solidFill>
              </a:rPr>
              <a:t>								</a:t>
            </a:r>
            <a:r>
              <a:rPr lang="sk-SK" sz="2000" dirty="0" smtClean="0">
                <a:solidFill>
                  <a:schemeClr val="tx1"/>
                </a:solidFill>
              </a:rPr>
              <a:t>	</a:t>
            </a:r>
            <a:endParaRPr lang="sk-SK" sz="2000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32656"/>
            <a:ext cx="8604448" cy="13681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51485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4B23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1512167"/>
          </a:xfrm>
        </p:spPr>
        <p:txBody>
          <a:bodyPr>
            <a:normAutofit/>
          </a:bodyPr>
          <a:lstStyle/>
          <a:p>
            <a:r>
              <a:rPr lang="sk-SK" dirty="0" smtClean="0"/>
              <a:t>Stredoslovenský futbalový zväz</a:t>
            </a:r>
            <a:br>
              <a:rPr lang="sk-SK" dirty="0" smtClean="0"/>
            </a:br>
            <a:r>
              <a:rPr lang="sk-SK" sz="3200" dirty="0" smtClean="0"/>
              <a:t>Komisia rozhodcov</a:t>
            </a:r>
            <a:endParaRPr lang="sk-SK" sz="32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23528" y="1916832"/>
            <a:ext cx="8604448" cy="4608512"/>
          </a:xfrm>
        </p:spPr>
        <p:txBody>
          <a:bodyPr/>
          <a:lstStyle/>
          <a:p>
            <a:r>
              <a:rPr lang="sk-SK" sz="2400" i="1" dirty="0" smtClean="0">
                <a:solidFill>
                  <a:schemeClr val="tx1"/>
                </a:solidFill>
              </a:rPr>
              <a:t>PREHĽAD hodnotenia s </a:t>
            </a:r>
            <a:r>
              <a:rPr lang="sk-SK" sz="2400" i="1" dirty="0">
                <a:solidFill>
                  <a:schemeClr val="tx1"/>
                </a:solidFill>
              </a:rPr>
              <a:t>s</a:t>
            </a:r>
            <a:r>
              <a:rPr lang="sk-SK" sz="2400" i="1" dirty="0" smtClean="0">
                <a:solidFill>
                  <a:schemeClr val="tx1"/>
                </a:solidFill>
              </a:rPr>
              <a:t>ťažností JESEŇ 2015</a:t>
            </a:r>
            <a:r>
              <a:rPr lang="sk-SK" sz="2000" dirty="0" smtClean="0">
                <a:solidFill>
                  <a:schemeClr val="tx1"/>
                </a:solidFill>
              </a:rPr>
              <a:t>	</a:t>
            </a:r>
            <a:endParaRPr lang="sk-SK" sz="2000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32656"/>
            <a:ext cx="8604448" cy="13681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5" name="Tabuľ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0541379"/>
              </p:ext>
            </p:extLst>
          </p:nvPr>
        </p:nvGraphicFramePr>
        <p:xfrm>
          <a:off x="291034" y="2636912"/>
          <a:ext cx="8529439" cy="3856171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50806"/>
                <a:gridCol w="790040"/>
                <a:gridCol w="790040"/>
                <a:gridCol w="790040"/>
                <a:gridCol w="792088"/>
                <a:gridCol w="792088"/>
                <a:gridCol w="792088"/>
                <a:gridCol w="744083"/>
                <a:gridCol w="744083"/>
                <a:gridCol w="744083"/>
              </a:tblGrid>
              <a:tr h="451235">
                <a:tc rowSpan="2">
                  <a:txBody>
                    <a:bodyPr/>
                    <a:lstStyle/>
                    <a:p>
                      <a:pPr algn="ctr"/>
                      <a:endParaRPr lang="sk-SK" dirty="0" smtClean="0"/>
                    </a:p>
                    <a:p>
                      <a:pPr algn="ctr"/>
                      <a:endParaRPr lang="sk-SK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endParaRPr lang="sk-SK" dirty="0" smtClean="0"/>
                    </a:p>
                    <a:p>
                      <a:pPr algn="ctr"/>
                      <a:r>
                        <a:rPr lang="sk-SK" dirty="0" smtClean="0"/>
                        <a:t>III.L</a:t>
                      </a:r>
                      <a:endParaRPr lang="sk-SK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endParaRPr lang="sk-SK" dirty="0" smtClean="0"/>
                    </a:p>
                    <a:p>
                      <a:pPr algn="ctr"/>
                      <a:r>
                        <a:rPr lang="sk-SK" dirty="0" smtClean="0"/>
                        <a:t>IV.L</a:t>
                      </a:r>
                      <a:endParaRPr lang="sk-SK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endParaRPr lang="sk-SK" dirty="0" smtClean="0"/>
                    </a:p>
                    <a:p>
                      <a:pPr algn="ctr"/>
                      <a:r>
                        <a:rPr lang="sk-SK" dirty="0" smtClean="0"/>
                        <a:t>V.L</a:t>
                      </a:r>
                      <a:endParaRPr lang="sk-SK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</a:tr>
              <a:tr h="451235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400" dirty="0" smtClean="0"/>
                        <a:t>Jeseň</a:t>
                      </a:r>
                    </a:p>
                    <a:p>
                      <a:pPr algn="ctr"/>
                      <a:r>
                        <a:rPr lang="sk-SK" sz="1400" dirty="0" smtClean="0"/>
                        <a:t>2014</a:t>
                      </a:r>
                      <a:endParaRPr lang="sk-SK" sz="14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400" dirty="0" smtClean="0"/>
                        <a:t>Jar</a:t>
                      </a:r>
                    </a:p>
                    <a:p>
                      <a:pPr algn="ctr"/>
                      <a:r>
                        <a:rPr lang="sk-SK" sz="1400" dirty="0" smtClean="0"/>
                        <a:t>2015</a:t>
                      </a:r>
                      <a:endParaRPr lang="sk-SK" sz="14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400" b="1" dirty="0" smtClean="0">
                          <a:solidFill>
                            <a:srgbClr val="FF0000"/>
                          </a:solidFill>
                        </a:rPr>
                        <a:t>Jeseň</a:t>
                      </a:r>
                    </a:p>
                    <a:p>
                      <a:pPr algn="ctr"/>
                      <a:r>
                        <a:rPr lang="sk-SK" sz="1400" b="1" dirty="0" smtClean="0">
                          <a:solidFill>
                            <a:srgbClr val="FF0000"/>
                          </a:solidFill>
                        </a:rPr>
                        <a:t>2015</a:t>
                      </a:r>
                      <a:endParaRPr lang="sk-SK" sz="1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400" dirty="0" smtClean="0"/>
                        <a:t>Jeseň</a:t>
                      </a:r>
                    </a:p>
                    <a:p>
                      <a:pPr algn="ctr"/>
                      <a:r>
                        <a:rPr lang="sk-SK" sz="1400" dirty="0" smtClean="0"/>
                        <a:t>2014</a:t>
                      </a:r>
                      <a:endParaRPr lang="sk-SK" sz="14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400" dirty="0" smtClean="0"/>
                        <a:t>Jar</a:t>
                      </a:r>
                    </a:p>
                    <a:p>
                      <a:pPr algn="ctr"/>
                      <a:r>
                        <a:rPr lang="sk-SK" sz="1400" dirty="0" smtClean="0"/>
                        <a:t>2015</a:t>
                      </a:r>
                      <a:endParaRPr lang="sk-SK" sz="14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400" b="1" dirty="0" smtClean="0">
                          <a:solidFill>
                            <a:srgbClr val="FF0000"/>
                          </a:solidFill>
                        </a:rPr>
                        <a:t>Jeseň</a:t>
                      </a:r>
                    </a:p>
                    <a:p>
                      <a:pPr algn="ctr"/>
                      <a:r>
                        <a:rPr lang="sk-SK" sz="1400" b="1" dirty="0" smtClean="0">
                          <a:solidFill>
                            <a:srgbClr val="FF0000"/>
                          </a:solidFill>
                        </a:rPr>
                        <a:t>2015</a:t>
                      </a:r>
                      <a:endParaRPr lang="sk-SK" sz="1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400" dirty="0" smtClean="0"/>
                        <a:t>Jeseň</a:t>
                      </a:r>
                    </a:p>
                    <a:p>
                      <a:pPr algn="ctr"/>
                      <a:r>
                        <a:rPr lang="sk-SK" sz="1400" dirty="0" smtClean="0"/>
                        <a:t>2014</a:t>
                      </a:r>
                      <a:endParaRPr lang="sk-SK" sz="14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400" dirty="0" smtClean="0"/>
                        <a:t>Jar</a:t>
                      </a:r>
                    </a:p>
                    <a:p>
                      <a:pPr algn="ctr"/>
                      <a:r>
                        <a:rPr lang="sk-SK" sz="1400" dirty="0" smtClean="0"/>
                        <a:t>2015</a:t>
                      </a:r>
                      <a:endParaRPr lang="sk-SK" sz="14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400" b="1" dirty="0" smtClean="0">
                          <a:solidFill>
                            <a:srgbClr val="FF0000"/>
                          </a:solidFill>
                        </a:rPr>
                        <a:t>Jeseň</a:t>
                      </a:r>
                    </a:p>
                    <a:p>
                      <a:pPr algn="ctr"/>
                      <a:r>
                        <a:rPr lang="sk-SK" sz="1400" b="1" dirty="0" smtClean="0">
                          <a:solidFill>
                            <a:srgbClr val="FF0000"/>
                          </a:solidFill>
                        </a:rPr>
                        <a:t>2015</a:t>
                      </a:r>
                      <a:endParaRPr lang="sk-SK" sz="1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1666538">
                <a:tc>
                  <a:txBody>
                    <a:bodyPr/>
                    <a:lstStyle/>
                    <a:p>
                      <a:endParaRPr lang="sk-SK" dirty="0" smtClean="0"/>
                    </a:p>
                    <a:p>
                      <a:r>
                        <a:rPr lang="sk-SK" dirty="0" smtClean="0"/>
                        <a:t>Znížené hodnotenie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k-SK" sz="1400" dirty="0" smtClean="0"/>
                    </a:p>
                    <a:p>
                      <a:pPr algn="ctr"/>
                      <a:endParaRPr lang="sk-SK" sz="1400" dirty="0" smtClean="0"/>
                    </a:p>
                    <a:p>
                      <a:pPr algn="ctr"/>
                      <a:endParaRPr lang="sk-SK" sz="1400" dirty="0" smtClean="0"/>
                    </a:p>
                    <a:p>
                      <a:pPr algn="ctr"/>
                      <a:r>
                        <a:rPr lang="sk-SK" sz="1400" dirty="0" smtClean="0"/>
                        <a:t>14</a:t>
                      </a:r>
                      <a:endParaRPr lang="sk-SK" sz="1400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400" dirty="0" smtClean="0"/>
                    </a:p>
                    <a:p>
                      <a:pPr algn="ctr"/>
                      <a:endParaRPr lang="sk-SK" sz="1400" dirty="0" smtClean="0"/>
                    </a:p>
                    <a:p>
                      <a:pPr algn="ctr"/>
                      <a:endParaRPr lang="sk-SK" sz="1400" dirty="0" smtClean="0"/>
                    </a:p>
                    <a:p>
                      <a:pPr algn="ctr"/>
                      <a:r>
                        <a:rPr lang="sk-SK" sz="1400" dirty="0" smtClean="0"/>
                        <a:t>3</a:t>
                      </a:r>
                      <a:endParaRPr lang="sk-SK" sz="1400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sk-SK" sz="1400" dirty="0" smtClean="0"/>
                    </a:p>
                    <a:p>
                      <a:pPr algn="ctr"/>
                      <a:endParaRPr lang="sk-SK" sz="1400" dirty="0" smtClean="0"/>
                    </a:p>
                    <a:p>
                      <a:pPr algn="ctr"/>
                      <a:endParaRPr lang="sk-SK" sz="1400" dirty="0" smtClean="0"/>
                    </a:p>
                    <a:p>
                      <a:pPr algn="ctr"/>
                      <a:r>
                        <a:rPr lang="sk-SK" sz="1800" b="1" dirty="0" smtClean="0">
                          <a:solidFill>
                            <a:srgbClr val="FF0000"/>
                          </a:solidFill>
                        </a:rPr>
                        <a:t>8</a:t>
                      </a:r>
                    </a:p>
                    <a:p>
                      <a:pPr algn="ctr"/>
                      <a:endParaRPr lang="sk-SK" sz="1800" b="1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endParaRPr lang="sk-SK" sz="1800" b="1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endParaRPr lang="sk-SK" sz="1800" b="1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r>
                        <a:rPr lang="sk-SK" sz="1600" b="1" dirty="0" smtClean="0">
                          <a:solidFill>
                            <a:srgbClr val="FF0000"/>
                          </a:solidFill>
                        </a:rPr>
                        <a:t>-</a:t>
                      </a:r>
                    </a:p>
                    <a:p>
                      <a:pPr algn="ctr"/>
                      <a:r>
                        <a:rPr lang="sk-SK" sz="1600" b="1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</a:p>
                    <a:p>
                      <a:pPr algn="ctr"/>
                      <a:r>
                        <a:rPr lang="sk-SK" sz="1600" b="1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sk-SK" sz="1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74B23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400" dirty="0" smtClean="0"/>
                    </a:p>
                    <a:p>
                      <a:pPr algn="ctr"/>
                      <a:endParaRPr lang="sk-SK" sz="1400" dirty="0" smtClean="0"/>
                    </a:p>
                    <a:p>
                      <a:pPr algn="ctr"/>
                      <a:endParaRPr lang="sk-SK" sz="1400" dirty="0" smtClean="0"/>
                    </a:p>
                    <a:p>
                      <a:pPr algn="ctr"/>
                      <a:r>
                        <a:rPr lang="sk-SK" sz="1400" dirty="0" smtClean="0"/>
                        <a:t>9</a:t>
                      </a:r>
                      <a:endParaRPr lang="sk-SK" sz="1400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400" dirty="0" smtClean="0"/>
                    </a:p>
                    <a:p>
                      <a:pPr algn="ctr"/>
                      <a:endParaRPr lang="sk-SK" sz="1400" dirty="0" smtClean="0"/>
                    </a:p>
                    <a:p>
                      <a:pPr algn="ctr"/>
                      <a:endParaRPr lang="sk-SK" sz="1400" dirty="0" smtClean="0"/>
                    </a:p>
                    <a:p>
                      <a:pPr algn="ctr"/>
                      <a:r>
                        <a:rPr lang="sk-SK" sz="1400" dirty="0" smtClean="0"/>
                        <a:t>4</a:t>
                      </a:r>
                      <a:endParaRPr lang="sk-SK" sz="1400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sk-SK" sz="1400" dirty="0" smtClean="0"/>
                    </a:p>
                    <a:p>
                      <a:pPr algn="ctr"/>
                      <a:endParaRPr lang="sk-SK" sz="1400" dirty="0" smtClean="0"/>
                    </a:p>
                    <a:p>
                      <a:pPr algn="ctr"/>
                      <a:endParaRPr lang="sk-SK" sz="1400" dirty="0" smtClean="0"/>
                    </a:p>
                    <a:p>
                      <a:pPr algn="ctr"/>
                      <a:r>
                        <a:rPr lang="sk-SK" sz="1800" b="1" dirty="0" smtClean="0">
                          <a:solidFill>
                            <a:srgbClr val="FF0000"/>
                          </a:solidFill>
                        </a:rPr>
                        <a:t>7</a:t>
                      </a:r>
                    </a:p>
                    <a:p>
                      <a:pPr algn="ctr"/>
                      <a:endParaRPr lang="sk-SK" sz="1800" b="1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endParaRPr lang="sk-SK" sz="1800" b="1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endParaRPr lang="sk-SK" sz="1800" b="1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r>
                        <a:rPr lang="sk-SK" sz="1600" b="1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</a:p>
                    <a:p>
                      <a:pPr algn="ctr"/>
                      <a:r>
                        <a:rPr lang="sk-SK" sz="1600" b="1" dirty="0" smtClean="0">
                          <a:solidFill>
                            <a:srgbClr val="FF0000"/>
                          </a:solidFill>
                        </a:rPr>
                        <a:t>-</a:t>
                      </a:r>
                    </a:p>
                    <a:p>
                      <a:pPr algn="ctr"/>
                      <a:r>
                        <a:rPr lang="sk-SK" sz="1600" b="1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sk-SK" sz="1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74B23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400" dirty="0" smtClean="0"/>
                    </a:p>
                    <a:p>
                      <a:pPr algn="ctr"/>
                      <a:endParaRPr lang="sk-SK" sz="1400" dirty="0" smtClean="0"/>
                    </a:p>
                    <a:p>
                      <a:pPr algn="ctr"/>
                      <a:endParaRPr lang="sk-SK" sz="1400" dirty="0" smtClean="0"/>
                    </a:p>
                    <a:p>
                      <a:pPr algn="ctr"/>
                      <a:r>
                        <a:rPr lang="sk-SK" sz="1400" dirty="0" smtClean="0"/>
                        <a:t>17</a:t>
                      </a:r>
                      <a:endParaRPr lang="sk-SK" sz="1400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400" dirty="0" smtClean="0"/>
                    </a:p>
                    <a:p>
                      <a:pPr algn="ctr"/>
                      <a:endParaRPr lang="sk-SK" sz="1400" dirty="0" smtClean="0"/>
                    </a:p>
                    <a:p>
                      <a:pPr algn="ctr"/>
                      <a:endParaRPr lang="sk-SK" sz="1400" dirty="0" smtClean="0"/>
                    </a:p>
                    <a:p>
                      <a:pPr algn="ctr"/>
                      <a:r>
                        <a:rPr lang="sk-SK" sz="1400" dirty="0" smtClean="0"/>
                        <a:t>24</a:t>
                      </a:r>
                      <a:endParaRPr lang="sk-SK" sz="1400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sk-SK" sz="1400" dirty="0" smtClean="0"/>
                    </a:p>
                    <a:p>
                      <a:pPr algn="ctr"/>
                      <a:endParaRPr lang="sk-SK" sz="1400" dirty="0" smtClean="0"/>
                    </a:p>
                    <a:p>
                      <a:pPr algn="ctr"/>
                      <a:endParaRPr lang="sk-SK" sz="1400" dirty="0" smtClean="0"/>
                    </a:p>
                    <a:p>
                      <a:pPr algn="ctr"/>
                      <a:r>
                        <a:rPr lang="sk-SK" sz="1800" b="1" dirty="0" smtClean="0">
                          <a:solidFill>
                            <a:srgbClr val="FF0000"/>
                          </a:solidFill>
                        </a:rPr>
                        <a:t>31</a:t>
                      </a:r>
                    </a:p>
                    <a:p>
                      <a:pPr algn="ctr"/>
                      <a:endParaRPr lang="sk-SK" sz="1800" b="1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endParaRPr lang="sk-SK" sz="1800" b="1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endParaRPr lang="sk-SK" sz="1800" b="1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r>
                        <a:rPr lang="sk-SK" sz="1600" b="1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</a:p>
                    <a:p>
                      <a:pPr algn="ctr"/>
                      <a:r>
                        <a:rPr lang="sk-SK" sz="1600" b="1" dirty="0" smtClean="0">
                          <a:solidFill>
                            <a:srgbClr val="FF0000"/>
                          </a:solidFill>
                        </a:rPr>
                        <a:t>5</a:t>
                      </a:r>
                    </a:p>
                    <a:p>
                      <a:pPr algn="ctr"/>
                      <a:r>
                        <a:rPr lang="sk-SK" sz="1600" b="1" dirty="0" smtClean="0">
                          <a:solidFill>
                            <a:srgbClr val="FF0000"/>
                          </a:solidFill>
                        </a:rPr>
                        <a:t>8</a:t>
                      </a:r>
                    </a:p>
                  </a:txBody>
                  <a:tcPr>
                    <a:solidFill>
                      <a:srgbClr val="74B230"/>
                    </a:solidFill>
                  </a:tcPr>
                </a:tc>
              </a:tr>
              <a:tr h="1031393">
                <a:tc>
                  <a:txBody>
                    <a:bodyPr/>
                    <a:lstStyle/>
                    <a:p>
                      <a:r>
                        <a:rPr lang="sk-SK" sz="1400" dirty="0" smtClean="0"/>
                        <a:t>Opodstatnené</a:t>
                      </a:r>
                    </a:p>
                    <a:p>
                      <a:r>
                        <a:rPr lang="sk-SK" sz="1400" dirty="0" err="1" smtClean="0"/>
                        <a:t>Čias.opodstatnené</a:t>
                      </a:r>
                      <a:endParaRPr lang="sk-SK" sz="1400" dirty="0" smtClean="0"/>
                    </a:p>
                    <a:p>
                      <a:r>
                        <a:rPr lang="sk-SK" sz="1400" dirty="0" smtClean="0"/>
                        <a:t>Neopodstatnené</a:t>
                      </a:r>
                      <a:endParaRPr lang="sk-SK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400" dirty="0" smtClean="0"/>
                        <a:t>1</a:t>
                      </a:r>
                    </a:p>
                    <a:p>
                      <a:pPr algn="ctr"/>
                      <a:r>
                        <a:rPr lang="sk-SK" sz="1400" dirty="0" smtClean="0"/>
                        <a:t>2</a:t>
                      </a:r>
                    </a:p>
                    <a:p>
                      <a:pPr algn="ctr"/>
                      <a:r>
                        <a:rPr lang="sk-SK" sz="1400" dirty="0" smtClean="0"/>
                        <a:t>4</a:t>
                      </a:r>
                      <a:endParaRPr lang="sk-SK" sz="1400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400" dirty="0" smtClean="0"/>
                        <a:t>1</a:t>
                      </a:r>
                    </a:p>
                    <a:p>
                      <a:pPr algn="ctr"/>
                      <a:r>
                        <a:rPr lang="sk-SK" sz="1400" dirty="0" smtClean="0"/>
                        <a:t>1</a:t>
                      </a:r>
                    </a:p>
                    <a:p>
                      <a:pPr algn="ctr"/>
                      <a:r>
                        <a:rPr lang="sk-SK" sz="1400" dirty="0" smtClean="0"/>
                        <a:t>0</a:t>
                      </a:r>
                      <a:endParaRPr lang="sk-SK" sz="1400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400" dirty="0" smtClean="0"/>
                        <a:t>4</a:t>
                      </a:r>
                    </a:p>
                    <a:p>
                      <a:pPr algn="ctr"/>
                      <a:r>
                        <a:rPr lang="sk-SK" sz="1400" dirty="0" smtClean="0"/>
                        <a:t>1</a:t>
                      </a:r>
                    </a:p>
                    <a:p>
                      <a:pPr algn="ctr"/>
                      <a:r>
                        <a:rPr lang="sk-SK" sz="1400" dirty="0" smtClean="0"/>
                        <a:t>9</a:t>
                      </a:r>
                      <a:endParaRPr lang="sk-SK" sz="1400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400" dirty="0" smtClean="0"/>
                        <a:t>1</a:t>
                      </a:r>
                    </a:p>
                    <a:p>
                      <a:pPr algn="ctr"/>
                      <a:r>
                        <a:rPr lang="sk-SK" sz="1400" dirty="0" smtClean="0"/>
                        <a:t>0</a:t>
                      </a:r>
                    </a:p>
                    <a:p>
                      <a:pPr algn="ctr"/>
                      <a:r>
                        <a:rPr lang="sk-SK" sz="1400" dirty="0" smtClean="0"/>
                        <a:t>5</a:t>
                      </a:r>
                      <a:endParaRPr lang="sk-SK" sz="1400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400" dirty="0" smtClean="0"/>
                        <a:t>2</a:t>
                      </a:r>
                    </a:p>
                    <a:p>
                      <a:pPr algn="ctr"/>
                      <a:r>
                        <a:rPr lang="sk-SK" sz="1400" dirty="0" smtClean="0"/>
                        <a:t>2</a:t>
                      </a:r>
                    </a:p>
                    <a:p>
                      <a:pPr algn="ctr"/>
                      <a:r>
                        <a:rPr lang="sk-SK" sz="1400" dirty="0" smtClean="0"/>
                        <a:t>10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400" dirty="0" smtClean="0"/>
                        <a:t>1</a:t>
                      </a:r>
                    </a:p>
                    <a:p>
                      <a:pPr algn="ctr"/>
                      <a:r>
                        <a:rPr lang="sk-SK" sz="1400" dirty="0" smtClean="0"/>
                        <a:t>2</a:t>
                      </a:r>
                    </a:p>
                    <a:p>
                      <a:pPr algn="ctr"/>
                      <a:r>
                        <a:rPr lang="sk-SK" sz="1400" dirty="0" smtClean="0"/>
                        <a:t>12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50972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4B23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1512167"/>
          </a:xfrm>
        </p:spPr>
        <p:txBody>
          <a:bodyPr>
            <a:normAutofit/>
          </a:bodyPr>
          <a:lstStyle/>
          <a:p>
            <a:r>
              <a:rPr lang="sk-SK" dirty="0" smtClean="0"/>
              <a:t>Stredoslovenský futbalový zväz</a:t>
            </a:r>
            <a:br>
              <a:rPr lang="sk-SK" dirty="0" smtClean="0"/>
            </a:br>
            <a:r>
              <a:rPr lang="sk-SK" sz="3200" dirty="0" smtClean="0"/>
              <a:t>Komisia rozhodcov</a:t>
            </a:r>
            <a:endParaRPr lang="sk-SK" sz="32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23528" y="1700808"/>
            <a:ext cx="8604448" cy="4824536"/>
          </a:xfrm>
        </p:spPr>
        <p:txBody>
          <a:bodyPr/>
          <a:lstStyle/>
          <a:p>
            <a:r>
              <a:rPr lang="sk-SK" sz="2000" b="1" i="1" dirty="0" smtClean="0">
                <a:solidFill>
                  <a:schemeClr val="tx1"/>
                </a:solidFill>
              </a:rPr>
              <a:t>Prehľad výkonnosti R po jesennej časti 2015 podľa hodnotenia </a:t>
            </a:r>
            <a:r>
              <a:rPr lang="sk-SK" sz="2400" i="1" dirty="0" smtClean="0">
                <a:solidFill>
                  <a:schemeClr val="tx1"/>
                </a:solidFill>
              </a:rPr>
              <a:t>DZ</a:t>
            </a:r>
          </a:p>
          <a:p>
            <a:r>
              <a:rPr lang="sk-SK" sz="2000" dirty="0" smtClean="0">
                <a:solidFill>
                  <a:schemeClr val="tx1"/>
                </a:solidFill>
              </a:rPr>
              <a:t>	</a:t>
            </a:r>
            <a:endParaRPr lang="sk-SK" sz="2000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32656"/>
            <a:ext cx="8604448" cy="13681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6" name="Tabuľ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4951035"/>
              </p:ext>
            </p:extLst>
          </p:nvPr>
        </p:nvGraphicFramePr>
        <p:xfrm>
          <a:off x="467544" y="2164860"/>
          <a:ext cx="8460432" cy="44142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10072"/>
                <a:gridCol w="1410072"/>
                <a:gridCol w="2820144"/>
                <a:gridCol w="2820144"/>
              </a:tblGrid>
              <a:tr h="486918"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sk-SK" dirty="0" smtClean="0"/>
                        <a:t>III.L</a:t>
                      </a:r>
                      <a:endParaRPr lang="sk-SK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sk-SK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sk-SK" dirty="0" smtClean="0"/>
                        <a:t>IV.L</a:t>
                      </a:r>
                      <a:endParaRPr lang="sk-SK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sk-SK" dirty="0" smtClean="0"/>
                        <a:t>V.L</a:t>
                      </a:r>
                      <a:endParaRPr lang="sk-SK" dirty="0"/>
                    </a:p>
                  </a:txBody>
                  <a:tcPr/>
                </a:tc>
              </a:tr>
              <a:tr h="48691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sk-SK" dirty="0" smtClean="0"/>
                        <a:t>R</a:t>
                      </a:r>
                      <a:endParaRPr lang="sk-SK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sk-SK" dirty="0" smtClean="0"/>
                        <a:t>AR</a:t>
                      </a:r>
                      <a:endParaRPr lang="sk-SK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</a:tr>
              <a:tr h="486918"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50000"/>
                        </a:lnSpc>
                        <a:buNone/>
                      </a:pPr>
                      <a:r>
                        <a:rPr lang="sk-SK" sz="1400" baseline="0" dirty="0" smtClean="0"/>
                        <a:t>1.Gemzický (11)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50000"/>
                        </a:lnSpc>
                        <a:buNone/>
                      </a:pPr>
                      <a:r>
                        <a:rPr lang="sk-SK" sz="1400" baseline="0" dirty="0" smtClean="0"/>
                        <a:t>1.Behančin(15)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1400" b="0" i="0" u="none" strike="noStrike" dirty="0" smtClean="0">
                          <a:effectLst/>
                          <a:latin typeface="Arial CE"/>
                        </a:rPr>
                        <a:t> 1.Lepieš  </a:t>
                      </a:r>
                      <a:endParaRPr lang="sk-SK" sz="1400" b="0" i="0" u="none" strike="noStrike" dirty="0">
                        <a:effectLst/>
                        <a:latin typeface="Arial CE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CE"/>
                        </a:rPr>
                        <a:t> 1. </a:t>
                      </a:r>
                      <a:r>
                        <a:rPr lang="sk-SK" sz="14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 CE"/>
                        </a:rPr>
                        <a:t>Šlapka</a:t>
                      </a:r>
                      <a:r>
                        <a:rPr lang="sk-SK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CE"/>
                        </a:rPr>
                        <a:t> </a:t>
                      </a:r>
                      <a:endParaRPr lang="sk-SK" sz="1400" b="0" i="0" u="none" strike="noStrike" dirty="0">
                        <a:solidFill>
                          <a:schemeClr val="tx1"/>
                        </a:solidFill>
                        <a:effectLst/>
                        <a:latin typeface="Arial CE"/>
                      </a:endParaRPr>
                    </a:p>
                  </a:txBody>
                  <a:tcPr marL="9525" marR="9525" marT="9525" marB="0" anchor="ctr"/>
                </a:tc>
              </a:tr>
              <a:tr h="486918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sk-SK" sz="1400" dirty="0" smtClean="0"/>
                        <a:t>2.Belko (8)</a:t>
                      </a:r>
                      <a:endParaRPr lang="sk-SK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sk-SK" sz="1400" dirty="0" smtClean="0"/>
                        <a:t>2.Kolofík (14)</a:t>
                      </a:r>
                      <a:endParaRPr lang="sk-SK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1400" b="0" i="0" u="none" strike="noStrike" dirty="0" smtClean="0">
                          <a:effectLst/>
                          <a:latin typeface="Arial CE"/>
                        </a:rPr>
                        <a:t> 2.Ježík </a:t>
                      </a:r>
                      <a:endParaRPr lang="sk-SK" sz="1400" b="0" i="0" u="none" strike="noStrike" dirty="0">
                        <a:effectLst/>
                        <a:latin typeface="Arial CE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CE"/>
                        </a:rPr>
                        <a:t> 2. </a:t>
                      </a:r>
                      <a:r>
                        <a:rPr lang="sk-SK" sz="14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 CE"/>
                        </a:rPr>
                        <a:t>Mosor</a:t>
                      </a:r>
                      <a:r>
                        <a:rPr lang="sk-SK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CE"/>
                        </a:rPr>
                        <a:t> </a:t>
                      </a:r>
                      <a:endParaRPr lang="sk-SK" sz="1400" b="0" i="0" u="none" strike="noStrike" dirty="0">
                        <a:solidFill>
                          <a:schemeClr val="tx1"/>
                        </a:solidFill>
                        <a:effectLst/>
                        <a:latin typeface="Arial CE"/>
                      </a:endParaRPr>
                    </a:p>
                  </a:txBody>
                  <a:tcPr marL="9525" marR="9525" marT="9525" marB="0" anchor="ctr"/>
                </a:tc>
              </a:tr>
              <a:tr h="486918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sk-SK" sz="1400" dirty="0" smtClean="0"/>
                        <a:t>3.Hraško (4)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sk-SK" sz="1400" dirty="0" smtClean="0"/>
                        <a:t>3.Badura (10)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1400" b="0" i="0" u="none" strike="noStrike" dirty="0" smtClean="0">
                          <a:effectLst/>
                          <a:latin typeface="Arial CE"/>
                        </a:rPr>
                        <a:t> 3.Janíček </a:t>
                      </a:r>
                      <a:endParaRPr lang="sk-SK" sz="1400" b="0" i="0" u="none" strike="noStrike" dirty="0">
                        <a:effectLst/>
                        <a:latin typeface="Arial CE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CE"/>
                        </a:rPr>
                        <a:t> 3. </a:t>
                      </a:r>
                      <a:r>
                        <a:rPr lang="sk-SK" sz="14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 CE"/>
                        </a:rPr>
                        <a:t>Spišák</a:t>
                      </a:r>
                      <a:r>
                        <a:rPr lang="sk-SK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CE"/>
                        </a:rPr>
                        <a:t> </a:t>
                      </a:r>
                      <a:endParaRPr lang="sk-SK" sz="1400" b="0" i="0" u="none" strike="noStrike" dirty="0">
                        <a:solidFill>
                          <a:schemeClr val="tx1"/>
                        </a:solidFill>
                        <a:effectLst/>
                        <a:latin typeface="Arial CE"/>
                      </a:endParaRPr>
                    </a:p>
                  </a:txBody>
                  <a:tcPr marL="9525" marR="9525" marT="9525" marB="0" anchor="ctr"/>
                </a:tc>
              </a:tr>
              <a:tr h="486918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sk-SK" sz="1400" dirty="0" smtClean="0"/>
                        <a:t>4.Krajči (8)</a:t>
                      </a:r>
                      <a:endParaRPr lang="sk-SK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sk-SK" sz="1400" dirty="0" smtClean="0"/>
                        <a:t>4.Čičmanec(13)</a:t>
                      </a:r>
                      <a:endParaRPr lang="sk-SK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1400" b="0" i="0" u="none" strike="noStrike" dirty="0" smtClean="0">
                          <a:effectLst/>
                          <a:latin typeface="Arial CE"/>
                        </a:rPr>
                        <a:t> 4.Koleno </a:t>
                      </a:r>
                      <a:endParaRPr lang="sk-SK" sz="1400" b="0" i="0" u="none" strike="noStrike" dirty="0">
                        <a:effectLst/>
                        <a:latin typeface="Arial CE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CE"/>
                        </a:rPr>
                        <a:t> 4. </a:t>
                      </a:r>
                      <a:r>
                        <a:rPr lang="sk-SK" sz="14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 CE"/>
                        </a:rPr>
                        <a:t>Pásztor</a:t>
                      </a:r>
                      <a:r>
                        <a:rPr lang="sk-SK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CE"/>
                        </a:rPr>
                        <a:t> </a:t>
                      </a:r>
                      <a:endParaRPr lang="sk-SK" sz="1400" b="0" i="0" u="none" strike="noStrike" dirty="0">
                        <a:solidFill>
                          <a:schemeClr val="tx1"/>
                        </a:solidFill>
                        <a:effectLst/>
                        <a:latin typeface="Arial CE"/>
                      </a:endParaRPr>
                    </a:p>
                  </a:txBody>
                  <a:tcPr marL="9525" marR="9525" marT="9525" marB="0" anchor="ctr"/>
                </a:tc>
              </a:tr>
              <a:tr h="486918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sk-SK" sz="1400" dirty="0" smtClean="0"/>
                        <a:t>5.Libiak (9)</a:t>
                      </a:r>
                      <a:endParaRPr lang="sk-SK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sk-SK" sz="1400" dirty="0" smtClean="0"/>
                        <a:t>5.Perexta(12)</a:t>
                      </a:r>
                      <a:endParaRPr lang="sk-SK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1400" b="0" i="0" u="none" strike="noStrike" dirty="0" smtClean="0">
                          <a:effectLst/>
                          <a:latin typeface="Arial CE"/>
                        </a:rPr>
                        <a:t> 5.Jančo </a:t>
                      </a:r>
                      <a:endParaRPr lang="sk-SK" sz="1400" b="0" i="0" u="none" strike="noStrike" dirty="0">
                        <a:effectLst/>
                        <a:latin typeface="Arial CE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CE"/>
                        </a:rPr>
                        <a:t> 5. </a:t>
                      </a:r>
                      <a:r>
                        <a:rPr lang="sk-SK" sz="14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 CE"/>
                        </a:rPr>
                        <a:t>Melich</a:t>
                      </a:r>
                      <a:endParaRPr lang="sk-SK" sz="1400" b="0" i="0" u="none" strike="noStrike" dirty="0">
                        <a:solidFill>
                          <a:schemeClr val="tx1"/>
                        </a:solidFill>
                        <a:effectLst/>
                        <a:latin typeface="Arial CE"/>
                      </a:endParaRPr>
                    </a:p>
                  </a:txBody>
                  <a:tcPr marL="9525" marR="9525" marT="9525" marB="0" anchor="ctr"/>
                </a:tc>
              </a:tr>
              <a:tr h="486918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sk-SK" sz="1400" dirty="0" smtClean="0"/>
                        <a:t>6.Rojček (11)</a:t>
                      </a:r>
                      <a:endParaRPr lang="sk-SK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sk-SK" sz="1400" dirty="0" smtClean="0"/>
                        <a:t>6.Súhrada(11)</a:t>
                      </a:r>
                      <a:endParaRPr lang="sk-SK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1400" b="0" i="0" u="none" strike="noStrike" dirty="0" smtClean="0">
                          <a:effectLst/>
                          <a:latin typeface="Arial CE"/>
                        </a:rPr>
                        <a:t> 6.Blichárová </a:t>
                      </a:r>
                      <a:endParaRPr lang="sk-SK" sz="1400" b="0" i="0" u="none" strike="noStrike" dirty="0">
                        <a:effectLst/>
                        <a:latin typeface="Arial CE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CE"/>
                        </a:rPr>
                        <a:t> 6. </a:t>
                      </a:r>
                      <a:r>
                        <a:rPr lang="sk-SK" sz="14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 CE"/>
                        </a:rPr>
                        <a:t>Foltán</a:t>
                      </a:r>
                      <a:endParaRPr lang="sk-SK" sz="1400" b="0" i="0" u="none" strike="noStrike" dirty="0">
                        <a:solidFill>
                          <a:schemeClr val="tx1"/>
                        </a:solidFill>
                        <a:effectLst/>
                        <a:latin typeface="Arial CE"/>
                      </a:endParaRPr>
                    </a:p>
                  </a:txBody>
                  <a:tcPr marL="9525" marR="9525" marT="9525" marB="0" anchor="ctr"/>
                </a:tc>
              </a:tr>
              <a:tr h="486918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sk-SK" sz="1400" dirty="0" smtClean="0"/>
                        <a:t>7.Jaroštiak (7)</a:t>
                      </a:r>
                      <a:endParaRPr lang="sk-SK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sk-SK" sz="1400" dirty="0" smtClean="0"/>
                        <a:t>7.Šupej(15)</a:t>
                      </a:r>
                      <a:endParaRPr lang="sk-SK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1400" b="0" i="0" u="none" strike="noStrike" dirty="0" smtClean="0">
                          <a:effectLst/>
                          <a:latin typeface="Arial CE"/>
                        </a:rPr>
                        <a:t> 7.Kucharský </a:t>
                      </a:r>
                      <a:endParaRPr lang="sk-SK" sz="1400" b="0" i="0" u="none" strike="noStrike" dirty="0">
                        <a:effectLst/>
                        <a:latin typeface="Arial CE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CE"/>
                        </a:rPr>
                        <a:t> 7. </a:t>
                      </a:r>
                      <a:r>
                        <a:rPr lang="sk-SK" sz="14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 CE"/>
                        </a:rPr>
                        <a:t>Jodas</a:t>
                      </a:r>
                      <a:endParaRPr lang="sk-SK" sz="1400" b="0" i="0" u="none" strike="noStrike" dirty="0">
                        <a:solidFill>
                          <a:schemeClr val="tx1"/>
                        </a:solidFill>
                        <a:effectLst/>
                        <a:latin typeface="Arial CE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58593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4B23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1512167"/>
          </a:xfrm>
        </p:spPr>
        <p:txBody>
          <a:bodyPr>
            <a:normAutofit/>
          </a:bodyPr>
          <a:lstStyle/>
          <a:p>
            <a:r>
              <a:rPr lang="sk-SK" dirty="0" smtClean="0"/>
              <a:t>Stredoslovenský futbalový zväz</a:t>
            </a:r>
            <a:br>
              <a:rPr lang="sk-SK" dirty="0" smtClean="0"/>
            </a:br>
            <a:r>
              <a:rPr lang="sk-SK" sz="3200" dirty="0" smtClean="0"/>
              <a:t>Komisia rozhodcov</a:t>
            </a:r>
            <a:endParaRPr lang="sk-SK" sz="32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23528" y="1700808"/>
            <a:ext cx="8604448" cy="4824536"/>
          </a:xfrm>
        </p:spPr>
        <p:txBody>
          <a:bodyPr/>
          <a:lstStyle/>
          <a:p>
            <a:r>
              <a:rPr lang="sk-SK" sz="2000" dirty="0" smtClean="0">
                <a:solidFill>
                  <a:schemeClr val="tx1"/>
                </a:solidFill>
              </a:rPr>
              <a:t>	</a:t>
            </a:r>
            <a:endParaRPr lang="sk-SK" sz="2000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32656"/>
            <a:ext cx="8604448" cy="13681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4" name="Tabuľ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0554405"/>
              </p:ext>
            </p:extLst>
          </p:nvPr>
        </p:nvGraphicFramePr>
        <p:xfrm>
          <a:off x="323528" y="2132856"/>
          <a:ext cx="8604448" cy="4203869"/>
        </p:xfrm>
        <a:graphic>
          <a:graphicData uri="http://schemas.openxmlformats.org/drawingml/2006/table">
            <a:tbl>
              <a:tblPr firstRow="1" bandRow="1" bandCol="1">
                <a:tableStyleId>{5C22544A-7EE6-4342-B048-85BDC9FD1C3A}</a:tableStyleId>
              </a:tblPr>
              <a:tblGrid>
                <a:gridCol w="1512662"/>
                <a:gridCol w="1829305"/>
                <a:gridCol w="877654"/>
                <a:gridCol w="1550522"/>
                <a:gridCol w="1788004"/>
                <a:gridCol w="1046301"/>
              </a:tblGrid>
              <a:tr h="27292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200">
                          <a:effectLst/>
                        </a:rPr>
                        <a:t>Mentor</a:t>
                      </a:r>
                      <a:endParaRPr lang="sk-SK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173" marR="511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900">
                          <a:effectLst/>
                        </a:rPr>
                        <a:t>e-mailová adresa</a:t>
                      </a:r>
                      <a:endParaRPr lang="sk-SK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173" marR="511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800">
                          <a:effectLst/>
                        </a:rPr>
                        <a:t>Telefón</a:t>
                      </a:r>
                      <a:endParaRPr lang="sk-SK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173" marR="511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200">
                          <a:effectLst/>
                        </a:rPr>
                        <a:t>Rozhodca </a:t>
                      </a:r>
                      <a:r>
                        <a:rPr lang="sk-SK" sz="600">
                          <a:effectLst/>
                        </a:rPr>
                        <a:t>/vek/    /ObFZ/</a:t>
                      </a:r>
                      <a:endParaRPr lang="sk-SK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173" marR="511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900">
                          <a:effectLst/>
                        </a:rPr>
                        <a:t>e-mailová adresa</a:t>
                      </a:r>
                      <a:endParaRPr lang="sk-SK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173" marR="511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900">
                          <a:effectLst/>
                        </a:rPr>
                        <a:t>Telefón</a:t>
                      </a:r>
                      <a:endParaRPr lang="sk-SK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173" marR="51173" marT="0" marB="0" anchor="ctr"/>
                </a:tc>
              </a:tr>
              <a:tr h="6631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90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900">
                          <a:effectLst/>
                        </a:rPr>
                        <a:t>R – SFZ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900">
                          <a:effectLst/>
                        </a:rPr>
                        <a:t>Ľubomír Samotný     /2/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900">
                          <a:effectLst/>
                        </a:rPr>
                        <a:t> </a:t>
                      </a:r>
                      <a:endParaRPr lang="sk-SK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173" marR="511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90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90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900">
                          <a:effectLst/>
                        </a:rPr>
                        <a:t>lubomir.samotny@pobox.sk</a:t>
                      </a:r>
                      <a:endParaRPr lang="sk-SK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173" marR="511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900">
                          <a:effectLst/>
                        </a:rPr>
                        <a:t>0905 389 594</a:t>
                      </a:r>
                      <a:endParaRPr lang="sk-SK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173" marR="511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90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90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900">
                          <a:effectLst/>
                        </a:rPr>
                        <a:t>Tomaš Kolofík 27      BB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900">
                          <a:effectLst/>
                        </a:rPr>
                        <a:t>Tomáš  Tuma   21      BB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900">
                          <a:effectLst/>
                        </a:rPr>
                        <a:t> </a:t>
                      </a:r>
                      <a:endParaRPr lang="sk-SK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173" marR="511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90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90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900" u="sng">
                          <a:effectLst/>
                          <a:hlinkClick r:id="rId3"/>
                        </a:rPr>
                        <a:t>tomas.kolofik@zoznam.sk</a:t>
                      </a:r>
                      <a:endParaRPr lang="sk-SK" sz="9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900">
                          <a:effectLst/>
                        </a:rPr>
                        <a:t>tomi4.tuma@ gmail.com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900">
                          <a:effectLst/>
                        </a:rPr>
                        <a:t> </a:t>
                      </a:r>
                      <a:endParaRPr lang="sk-SK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173" marR="511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90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90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900">
                          <a:effectLst/>
                        </a:rPr>
                        <a:t>0915 816 399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900">
                          <a:effectLst/>
                        </a:rPr>
                        <a:t>0949 707 026</a:t>
                      </a:r>
                      <a:endParaRPr lang="sk-SK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173" marR="51173" marT="0" marB="0"/>
                </a:tc>
              </a:tr>
              <a:tr h="6027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90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900">
                          <a:effectLst/>
                        </a:rPr>
                        <a:t>R - SFZ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900">
                          <a:effectLst/>
                        </a:rPr>
                        <a:t>Anton Ihring              /1/</a:t>
                      </a:r>
                      <a:endParaRPr lang="sk-SK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173" marR="511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90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90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900">
                          <a:effectLst/>
                        </a:rPr>
                        <a:t>tonoihring@gmail.com</a:t>
                      </a:r>
                      <a:endParaRPr lang="sk-SK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173" marR="511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90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90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900">
                          <a:effectLst/>
                        </a:rPr>
                        <a:t>0903 660 163</a:t>
                      </a:r>
                      <a:endParaRPr lang="sk-SK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173" marR="511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90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90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900">
                          <a:effectLst/>
                        </a:rPr>
                        <a:t>Michal Považan   23   ZH     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900">
                          <a:effectLst/>
                        </a:rPr>
                        <a:t> </a:t>
                      </a:r>
                      <a:endParaRPr lang="sk-SK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173" marR="511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90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90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900">
                          <a:effectLst/>
                        </a:rPr>
                        <a:t>michaelpovazan@gmail.com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900">
                          <a:effectLst/>
                        </a:rPr>
                        <a:t> </a:t>
                      </a:r>
                      <a:endParaRPr lang="sk-SK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173" marR="511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90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90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900">
                          <a:effectLst/>
                        </a:rPr>
                        <a:t>0911 295 845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900">
                          <a:effectLst/>
                        </a:rPr>
                        <a:t> </a:t>
                      </a:r>
                      <a:endParaRPr lang="sk-SK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173" marR="51173" marT="0" marB="0"/>
                </a:tc>
              </a:tr>
              <a:tr h="72779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90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900">
                          <a:effectLst/>
                        </a:rPr>
                        <a:t>DP – SFZ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900">
                          <a:effectLst/>
                        </a:rPr>
                        <a:t>Viliam Vais                /1/</a:t>
                      </a:r>
                      <a:endParaRPr lang="sk-SK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173" marR="511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90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90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900">
                          <a:effectLst/>
                        </a:rPr>
                        <a:t>viliam.vais@zoznam.sk</a:t>
                      </a:r>
                      <a:endParaRPr lang="sk-SK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173" marR="511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90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90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900">
                          <a:effectLst/>
                        </a:rPr>
                        <a:t>0918 367 540</a:t>
                      </a:r>
                      <a:endParaRPr lang="sk-SK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173" marR="511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90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90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90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900">
                          <a:effectLst/>
                        </a:rPr>
                        <a:t>Erik Gemzický   23    BB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900">
                          <a:effectLst/>
                        </a:rPr>
                        <a:t> </a:t>
                      </a:r>
                      <a:endParaRPr lang="sk-SK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173" marR="511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90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90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90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900" u="sng">
                          <a:effectLst/>
                          <a:hlinkClick r:id="rId4"/>
                        </a:rPr>
                        <a:t>erik1gemzicky@gmail.com</a:t>
                      </a:r>
                      <a:endParaRPr lang="sk-SK" sz="9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900">
                          <a:effectLst/>
                        </a:rPr>
                        <a:t> </a:t>
                      </a:r>
                      <a:endParaRPr lang="sk-SK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173" marR="511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90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90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90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900">
                          <a:effectLst/>
                        </a:rPr>
                        <a:t>0915 565 244</a:t>
                      </a:r>
                      <a:endParaRPr lang="sk-SK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173" marR="51173" marT="0" marB="0"/>
                </a:tc>
              </a:tr>
              <a:tr h="8071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90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900">
                          <a:effectLst/>
                        </a:rPr>
                        <a:t>AR-SFZ-FIFA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900">
                          <a:effectLst/>
                        </a:rPr>
                        <a:t>Mária súkeníková             /3/ </a:t>
                      </a:r>
                      <a:endParaRPr lang="sk-SK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173" marR="511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90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90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900">
                          <a:effectLst/>
                        </a:rPr>
                        <a:t>Sukenikova11@gmail.com</a:t>
                      </a:r>
                      <a:endParaRPr lang="sk-SK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173" marR="511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90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90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900">
                          <a:effectLst/>
                        </a:rPr>
                        <a:t>0917 044 844</a:t>
                      </a:r>
                      <a:endParaRPr lang="sk-SK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173" marR="51173" marT="0" marB="0"/>
                </a:tc>
                <a:tc>
                  <a:txBody>
                    <a:bodyPr/>
                    <a:lstStyle/>
                    <a:p>
                      <a:pPr indent="77470" algn="ctr">
                        <a:spcAft>
                          <a:spcPts val="0"/>
                        </a:spcAft>
                      </a:pPr>
                      <a:r>
                        <a:rPr lang="sk-SK" sz="900">
                          <a:effectLst/>
                        </a:rPr>
                        <a:t> </a:t>
                      </a:r>
                    </a:p>
                    <a:p>
                      <a:pPr indent="77470" algn="ctr">
                        <a:spcAft>
                          <a:spcPts val="0"/>
                        </a:spcAft>
                      </a:pPr>
                      <a:r>
                        <a:rPr lang="sk-SK" sz="900">
                          <a:effectLst/>
                        </a:rPr>
                        <a:t>Boris Krajník     25    ZA </a:t>
                      </a:r>
                    </a:p>
                    <a:p>
                      <a:pPr indent="77470" algn="ctr">
                        <a:spcAft>
                          <a:spcPts val="0"/>
                        </a:spcAft>
                      </a:pPr>
                      <a:r>
                        <a:rPr lang="sk-SK" sz="900">
                          <a:effectLst/>
                        </a:rPr>
                        <a:t>Tomáš Perexta   27   ZA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90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900">
                          <a:effectLst/>
                        </a:rPr>
                        <a:t>Patrik Širanec    24   ZA</a:t>
                      </a:r>
                      <a:endParaRPr lang="sk-SK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173" marR="511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90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900">
                          <a:effectLst/>
                        </a:rPr>
                        <a:t>ingboriskrajnik@gmail.com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900" u="sng">
                          <a:effectLst/>
                          <a:hlinkClick r:id="rId5"/>
                        </a:rPr>
                        <a:t>tomasperexta@gmail.com</a:t>
                      </a:r>
                      <a:endParaRPr lang="sk-SK" sz="9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90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900" u="sng">
                          <a:effectLst/>
                          <a:hlinkClick r:id="rId6"/>
                        </a:rPr>
                        <a:t>pa.siranec@gmail.com</a:t>
                      </a:r>
                      <a:endParaRPr lang="sk-SK" sz="9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900">
                          <a:effectLst/>
                        </a:rPr>
                        <a:t> </a:t>
                      </a:r>
                      <a:endParaRPr lang="sk-SK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173" marR="511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90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900">
                          <a:effectLst/>
                        </a:rPr>
                        <a:t>0910 136 750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900">
                          <a:effectLst/>
                        </a:rPr>
                        <a:t>0908 991 604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900">
                          <a:effectLst/>
                        </a:rPr>
                        <a:t>0911 694 504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900">
                          <a:effectLst/>
                        </a:rPr>
                        <a:t>0903 924 236</a:t>
                      </a:r>
                      <a:endParaRPr lang="sk-SK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173" marR="51173" marT="0" marB="0"/>
                </a:tc>
              </a:tr>
              <a:tr h="10916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90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900">
                          <a:effectLst/>
                        </a:rPr>
                        <a:t>DP- SFZ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900">
                          <a:effectLst/>
                        </a:rPr>
                        <a:t>Miroslav Minarčík    /3/</a:t>
                      </a:r>
                      <a:endParaRPr lang="sk-SK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173" marR="511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90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90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900">
                          <a:effectLst/>
                        </a:rPr>
                        <a:t>minarcikmiroslav@zoznam.sk</a:t>
                      </a:r>
                      <a:endParaRPr lang="sk-SK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173" marR="511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90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90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900">
                          <a:effectLst/>
                        </a:rPr>
                        <a:t>0905 102 922</a:t>
                      </a:r>
                      <a:endParaRPr lang="sk-SK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173" marR="511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90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90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900">
                          <a:effectLst/>
                        </a:rPr>
                        <a:t>Rastislav Behačin 25 ZA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90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900">
                          <a:effectLst/>
                        </a:rPr>
                        <a:t>Marek Koleno  25  ZA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90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900">
                          <a:effectLst/>
                        </a:rPr>
                        <a:t>Martin Jaroščiak 28   ZA</a:t>
                      </a:r>
                      <a:endParaRPr lang="sk-SK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173" marR="511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90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90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900">
                          <a:effectLst/>
                        </a:rPr>
                        <a:t>rastislav.behancin@gmail.com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90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900" u="sng">
                          <a:effectLst/>
                          <a:hlinkClick r:id="rId7"/>
                        </a:rPr>
                        <a:t>marekkoleno@gmail.com</a:t>
                      </a:r>
                      <a:endParaRPr lang="sk-SK" sz="9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90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900">
                          <a:effectLst/>
                        </a:rPr>
                        <a:t>jarosciak.martin111@gmail.com</a:t>
                      </a:r>
                      <a:endParaRPr lang="sk-SK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173" marR="511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900" dirty="0">
                          <a:effectLst/>
                        </a:rPr>
                        <a:t>0908 845 795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900" dirty="0">
                          <a:effectLst/>
                        </a:rPr>
                        <a:t>0902 650 953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900" dirty="0">
                          <a:effectLst/>
                        </a:rPr>
                        <a:t>0917 255 398</a:t>
                      </a:r>
                      <a:endParaRPr lang="sk-SK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173" marR="51173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92664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4B23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1512167"/>
          </a:xfrm>
        </p:spPr>
        <p:txBody>
          <a:bodyPr>
            <a:normAutofit/>
          </a:bodyPr>
          <a:lstStyle/>
          <a:p>
            <a:r>
              <a:rPr lang="sk-SK" dirty="0" smtClean="0"/>
              <a:t>Stredoslovenský futbalový zväz</a:t>
            </a:r>
            <a:br>
              <a:rPr lang="sk-SK" dirty="0" smtClean="0"/>
            </a:br>
            <a:r>
              <a:rPr lang="sk-SK" sz="3200" dirty="0" smtClean="0"/>
              <a:t>Komisia rozhodcov</a:t>
            </a:r>
            <a:endParaRPr lang="sk-SK" sz="32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23528" y="1700808"/>
            <a:ext cx="8604448" cy="4824536"/>
          </a:xfrm>
        </p:spPr>
        <p:txBody>
          <a:bodyPr/>
          <a:lstStyle/>
          <a:p>
            <a:endParaRPr lang="sk-SK" sz="2000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32656"/>
            <a:ext cx="8604448" cy="13681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4" name="Tabuľ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3652808"/>
              </p:ext>
            </p:extLst>
          </p:nvPr>
        </p:nvGraphicFramePr>
        <p:xfrm>
          <a:off x="344032" y="2204864"/>
          <a:ext cx="8583945" cy="365760"/>
        </p:xfrm>
        <a:graphic>
          <a:graphicData uri="http://schemas.openxmlformats.org/drawingml/2006/table">
            <a:tbl>
              <a:tblPr firstRow="1" bandRow="1" bandCol="1">
                <a:tableStyleId>{5C22544A-7EE6-4342-B048-85BDC9FD1C3A}</a:tableStyleId>
              </a:tblPr>
              <a:tblGrid>
                <a:gridCol w="1509058"/>
                <a:gridCol w="1824947"/>
                <a:gridCol w="875562"/>
                <a:gridCol w="1546827"/>
                <a:gridCol w="1783744"/>
                <a:gridCol w="1043807"/>
              </a:tblGrid>
              <a:tr h="3551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600">
                          <a:effectLst/>
                        </a:rPr>
                        <a:t>Mentor</a:t>
                      </a:r>
                      <a:endParaRPr lang="sk-SK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583" marR="6658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200">
                          <a:effectLst/>
                        </a:rPr>
                        <a:t>e-mailová adresa</a:t>
                      </a:r>
                      <a:endParaRPr lang="sk-SK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583" marR="6658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</a:rPr>
                        <a:t>Telefón</a:t>
                      </a:r>
                      <a:endParaRPr lang="sk-SK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583" marR="6658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600">
                          <a:effectLst/>
                        </a:rPr>
                        <a:t>Rozhodca </a:t>
                      </a:r>
                      <a:r>
                        <a:rPr lang="sk-SK" sz="800">
                          <a:effectLst/>
                        </a:rPr>
                        <a:t>/vek/    /ObFZ/</a:t>
                      </a:r>
                      <a:endParaRPr lang="sk-SK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583" marR="6658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200">
                          <a:effectLst/>
                        </a:rPr>
                        <a:t>e-mailová adresa</a:t>
                      </a:r>
                      <a:endParaRPr lang="sk-SK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583" marR="6658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200" dirty="0">
                          <a:effectLst/>
                        </a:rPr>
                        <a:t>Telefón</a:t>
                      </a:r>
                      <a:endParaRPr lang="sk-SK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583" marR="66583" marT="0" marB="0" anchor="ctr"/>
                </a:tc>
              </a:tr>
            </a:tbl>
          </a:graphicData>
        </a:graphic>
      </p:graphicFrame>
      <p:graphicFrame>
        <p:nvGraphicFramePr>
          <p:cNvPr id="5" name="Tabuľ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6455140"/>
              </p:ext>
            </p:extLst>
          </p:nvPr>
        </p:nvGraphicFramePr>
        <p:xfrm>
          <a:off x="323527" y="2636912"/>
          <a:ext cx="8604447" cy="3672408"/>
        </p:xfrm>
        <a:graphic>
          <a:graphicData uri="http://schemas.openxmlformats.org/drawingml/2006/table">
            <a:tbl>
              <a:tblPr firstRow="1" bandRow="1" bandCol="1">
                <a:tableStyleId>{5C22544A-7EE6-4342-B048-85BDC9FD1C3A}</a:tableStyleId>
              </a:tblPr>
              <a:tblGrid>
                <a:gridCol w="1512662"/>
                <a:gridCol w="1829306"/>
                <a:gridCol w="877653"/>
                <a:gridCol w="1550521"/>
                <a:gridCol w="1788005"/>
                <a:gridCol w="1046300"/>
              </a:tblGrid>
              <a:tr h="7200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9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sk-SK" sz="11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900" b="0" dirty="0" err="1">
                          <a:solidFill>
                            <a:schemeClr val="tx1"/>
                          </a:solidFill>
                          <a:effectLst/>
                        </a:rPr>
                        <a:t>DP-SsFZ</a:t>
                      </a:r>
                      <a:endParaRPr lang="sk-SK" sz="11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1100" b="0" dirty="0">
                          <a:solidFill>
                            <a:schemeClr val="tx1"/>
                          </a:solidFill>
                          <a:effectLst/>
                        </a:rPr>
                        <a:t>Stanislav Bomba       /</a:t>
                      </a:r>
                      <a:r>
                        <a:rPr lang="sk-SK" sz="900" b="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r>
                        <a:rPr lang="sk-SK" sz="1100" b="0" dirty="0">
                          <a:solidFill>
                            <a:schemeClr val="tx1"/>
                          </a:solidFill>
                          <a:effectLst/>
                        </a:rPr>
                        <a:t>/</a:t>
                      </a:r>
                      <a:endParaRPr lang="sk-SK" sz="11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857" marR="60857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9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9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sk-SK" sz="11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100" b="0" dirty="0" err="1">
                          <a:solidFill>
                            <a:schemeClr val="tx1"/>
                          </a:solidFill>
                          <a:effectLst/>
                        </a:rPr>
                        <a:t>bombovky@nextra.sk</a:t>
                      </a:r>
                      <a:endParaRPr lang="sk-SK" sz="11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857" marR="60857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0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sk-SK" sz="11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0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sk-SK" sz="11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000" b="0" dirty="0">
                          <a:solidFill>
                            <a:schemeClr val="tx1"/>
                          </a:solidFill>
                          <a:effectLst/>
                        </a:rPr>
                        <a:t>0905 975 535</a:t>
                      </a:r>
                      <a:endParaRPr lang="sk-SK" sz="11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857" marR="60857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9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sk-SK" sz="11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9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sk-SK" sz="11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000" b="0" dirty="0">
                          <a:solidFill>
                            <a:schemeClr val="tx1"/>
                          </a:solidFill>
                          <a:effectLst/>
                        </a:rPr>
                        <a:t>Ján  </a:t>
                      </a:r>
                      <a:r>
                        <a:rPr lang="sk-SK" sz="1000" b="0" dirty="0" err="1">
                          <a:solidFill>
                            <a:schemeClr val="tx1"/>
                          </a:solidFill>
                          <a:effectLst/>
                        </a:rPr>
                        <a:t>Rojček</a:t>
                      </a:r>
                      <a:r>
                        <a:rPr lang="sk-SK" sz="1000" b="0" dirty="0">
                          <a:solidFill>
                            <a:schemeClr val="tx1"/>
                          </a:solidFill>
                          <a:effectLst/>
                        </a:rPr>
                        <a:t>        26    LM</a:t>
                      </a:r>
                      <a:endParaRPr lang="sk-SK" sz="11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9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sk-SK" sz="11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0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sk-SK" sz="11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857" marR="60857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9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sk-SK" sz="11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9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sk-SK" sz="11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900" b="0" u="sng" dirty="0" err="1">
                          <a:solidFill>
                            <a:schemeClr val="tx1"/>
                          </a:solidFill>
                          <a:effectLst/>
                          <a:hlinkClick r:id="rId3"/>
                        </a:rPr>
                        <a:t>janci.rojcek@gmail.com</a:t>
                      </a:r>
                      <a:endParaRPr lang="sk-SK" sz="11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9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sk-SK" sz="11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9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sk-SK" sz="11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857" marR="60857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9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sk-SK" sz="11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9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sk-SK" sz="11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000" b="0" dirty="0">
                          <a:solidFill>
                            <a:schemeClr val="tx1"/>
                          </a:solidFill>
                          <a:effectLst/>
                        </a:rPr>
                        <a:t>0915 617 191</a:t>
                      </a:r>
                      <a:endParaRPr lang="sk-SK" sz="11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9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sk-SK" sz="11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0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sk-SK" sz="11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857" marR="60857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29614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900">
                          <a:effectLst/>
                        </a:rPr>
                        <a:t> </a:t>
                      </a:r>
                      <a:endParaRPr lang="sk-SK" sz="11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900">
                          <a:effectLst/>
                        </a:rPr>
                        <a:t>DP-SFZ                              </a:t>
                      </a:r>
                      <a:endParaRPr lang="sk-SK" sz="11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</a:rPr>
                        <a:t>Miroslava Migaľová</a:t>
                      </a:r>
                      <a:r>
                        <a:rPr lang="sk-SK" sz="900">
                          <a:effectLst/>
                        </a:rPr>
                        <a:t>  /4/</a:t>
                      </a:r>
                      <a:r>
                        <a:rPr lang="sk-SK" sz="1100">
                          <a:effectLst/>
                        </a:rPr>
                        <a:t>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</a:rPr>
                        <a:t>    </a:t>
                      </a:r>
                      <a:endParaRPr lang="sk-SK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857" marR="6085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900" dirty="0">
                          <a:effectLst/>
                        </a:rPr>
                        <a:t> </a:t>
                      </a:r>
                      <a:endParaRPr lang="sk-SK" sz="11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900" dirty="0">
                          <a:effectLst/>
                        </a:rPr>
                        <a:t> </a:t>
                      </a:r>
                      <a:endParaRPr lang="sk-SK" sz="11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000" dirty="0" err="1">
                          <a:effectLst/>
                        </a:rPr>
                        <a:t>migalova.m@gmail.com</a:t>
                      </a:r>
                      <a:endParaRPr lang="sk-SK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857" marR="6085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 </a:t>
                      </a:r>
                      <a:endParaRPr lang="sk-SK" sz="11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 </a:t>
                      </a:r>
                      <a:endParaRPr lang="sk-SK" sz="11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0905 762 494</a:t>
                      </a:r>
                      <a:endParaRPr lang="sk-SK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857" marR="6085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900">
                          <a:effectLst/>
                        </a:rPr>
                        <a:t> </a:t>
                      </a:r>
                      <a:endParaRPr lang="sk-SK" sz="11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900">
                          <a:effectLst/>
                        </a:rPr>
                        <a:t> </a:t>
                      </a:r>
                      <a:endParaRPr lang="sk-SK" sz="11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Matúš Gregorec 22    DK</a:t>
                      </a:r>
                      <a:endParaRPr lang="sk-SK" sz="11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900">
                          <a:effectLst/>
                        </a:rPr>
                        <a:t> </a:t>
                      </a:r>
                      <a:endParaRPr lang="sk-SK" sz="11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Peter Hraško      27    DK</a:t>
                      </a:r>
                      <a:endParaRPr lang="sk-SK" sz="11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900">
                          <a:effectLst/>
                        </a:rPr>
                        <a:t> </a:t>
                      </a:r>
                      <a:endParaRPr lang="sk-SK" sz="11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Evka Pilšáková   29    DK</a:t>
                      </a:r>
                      <a:endParaRPr lang="sk-SK" sz="11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Sl. Blicharova     28   MT</a:t>
                      </a:r>
                      <a:endParaRPr lang="sk-SK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857" marR="6085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900" dirty="0">
                          <a:effectLst/>
                        </a:rPr>
                        <a:t> </a:t>
                      </a:r>
                      <a:endParaRPr lang="sk-SK" sz="11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900" dirty="0">
                          <a:effectLst/>
                        </a:rPr>
                        <a:t> </a:t>
                      </a:r>
                      <a:endParaRPr lang="sk-SK" sz="11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900" u="sng" dirty="0" err="1">
                          <a:effectLst/>
                          <a:hlinkClick r:id="rId4"/>
                        </a:rPr>
                        <a:t>gregorec@centrum.sk</a:t>
                      </a:r>
                      <a:endParaRPr lang="sk-SK" sz="11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900" dirty="0">
                          <a:effectLst/>
                        </a:rPr>
                        <a:t> </a:t>
                      </a:r>
                      <a:endParaRPr lang="sk-SK" sz="11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900" u="sng" dirty="0">
                          <a:effectLst/>
                          <a:hlinkClick r:id="rId5"/>
                        </a:rPr>
                        <a:t>peter.hrasko44@gmail.com</a:t>
                      </a:r>
                      <a:endParaRPr lang="sk-SK" sz="11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900" dirty="0">
                          <a:effectLst/>
                        </a:rPr>
                        <a:t> </a:t>
                      </a:r>
                      <a:endParaRPr lang="sk-SK" sz="11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900" u="sng" dirty="0" err="1">
                          <a:effectLst/>
                          <a:hlinkClick r:id="rId6"/>
                        </a:rPr>
                        <a:t>evka.pilsakova@gmail.com</a:t>
                      </a:r>
                      <a:endParaRPr lang="sk-SK" sz="11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900" dirty="0" err="1">
                          <a:effectLst/>
                        </a:rPr>
                        <a:t>slavomira_blicharova@centrum.sk</a:t>
                      </a:r>
                      <a:endParaRPr lang="sk-SK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857" marR="6085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900" dirty="0">
                          <a:effectLst/>
                        </a:rPr>
                        <a:t> </a:t>
                      </a:r>
                      <a:endParaRPr lang="sk-SK" sz="11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900" dirty="0">
                          <a:effectLst/>
                        </a:rPr>
                        <a:t> </a:t>
                      </a:r>
                      <a:endParaRPr lang="sk-SK" sz="11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</a:rPr>
                        <a:t>0944 406 046</a:t>
                      </a:r>
                      <a:endParaRPr lang="sk-SK" sz="11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900" dirty="0">
                          <a:effectLst/>
                        </a:rPr>
                        <a:t> </a:t>
                      </a:r>
                      <a:endParaRPr lang="sk-SK" sz="11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</a:rPr>
                        <a:t>0903 827 741</a:t>
                      </a:r>
                      <a:endParaRPr lang="sk-SK" sz="11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900" dirty="0">
                          <a:effectLst/>
                        </a:rPr>
                        <a:t> </a:t>
                      </a:r>
                      <a:endParaRPr lang="sk-SK" sz="11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</a:rPr>
                        <a:t>0949 483 976</a:t>
                      </a:r>
                      <a:endParaRPr lang="sk-SK" sz="11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</a:rPr>
                        <a:t>0918 139 598</a:t>
                      </a:r>
                      <a:endParaRPr lang="sk-SK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857" marR="60857" marT="0" marB="0"/>
                </a:tc>
              </a:tr>
              <a:tr h="7200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900">
                          <a:effectLst/>
                        </a:rPr>
                        <a:t> </a:t>
                      </a:r>
                      <a:endParaRPr lang="sk-SK" sz="11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900">
                          <a:effectLst/>
                        </a:rPr>
                        <a:t>R –SFZ </a:t>
                      </a:r>
                      <a:endParaRPr lang="sk-SK" sz="11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</a:rPr>
                        <a:t>Miroslav   Fajčík       /</a:t>
                      </a:r>
                      <a:r>
                        <a:rPr lang="sk-SK" sz="900">
                          <a:effectLst/>
                        </a:rPr>
                        <a:t>1/</a:t>
                      </a:r>
                      <a:endParaRPr lang="sk-SK" sz="11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</a:rPr>
                        <a:t> </a:t>
                      </a:r>
                      <a:endParaRPr lang="sk-SK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857" marR="6085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900">
                          <a:effectLst/>
                        </a:rPr>
                        <a:t> </a:t>
                      </a:r>
                      <a:endParaRPr lang="sk-SK" sz="11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900">
                          <a:effectLst/>
                        </a:rPr>
                        <a:t> </a:t>
                      </a:r>
                      <a:endParaRPr lang="sk-SK" sz="11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fajcik.miroslav@gmail.com</a:t>
                      </a:r>
                      <a:endParaRPr lang="sk-SK" sz="11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 </a:t>
                      </a:r>
                      <a:endParaRPr lang="sk-SK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857" marR="6085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 </a:t>
                      </a:r>
                      <a:endParaRPr lang="sk-SK" sz="11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 </a:t>
                      </a:r>
                      <a:endParaRPr lang="sk-SK" sz="11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0905 637 060</a:t>
                      </a:r>
                      <a:endParaRPr lang="sk-SK" sz="11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 </a:t>
                      </a:r>
                      <a:endParaRPr lang="sk-SK" sz="11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 </a:t>
                      </a:r>
                      <a:endParaRPr lang="sk-SK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857" marR="6085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900">
                          <a:effectLst/>
                        </a:rPr>
                        <a:t> </a:t>
                      </a:r>
                      <a:endParaRPr lang="sk-SK" sz="11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900">
                          <a:effectLst/>
                        </a:rPr>
                        <a:t> </a:t>
                      </a:r>
                      <a:endParaRPr lang="sk-SK" sz="11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Miroslav Forgáč 22 ZH</a:t>
                      </a:r>
                      <a:endParaRPr lang="sk-SK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857" marR="6085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900">
                          <a:effectLst/>
                        </a:rPr>
                        <a:t> </a:t>
                      </a:r>
                      <a:endParaRPr lang="sk-SK" sz="11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900">
                          <a:effectLst/>
                        </a:rPr>
                        <a:t> </a:t>
                      </a:r>
                      <a:endParaRPr lang="sk-SK" sz="11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900">
                          <a:effectLst/>
                        </a:rPr>
                        <a:t>forgacm@ gmail.com </a:t>
                      </a:r>
                      <a:endParaRPr lang="sk-SK" sz="11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900">
                          <a:effectLst/>
                        </a:rPr>
                        <a:t> </a:t>
                      </a:r>
                      <a:endParaRPr lang="sk-SK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857" marR="6085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900">
                          <a:effectLst/>
                        </a:rPr>
                        <a:t> </a:t>
                      </a:r>
                      <a:endParaRPr lang="sk-SK" sz="11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900">
                          <a:effectLst/>
                        </a:rPr>
                        <a:t> </a:t>
                      </a:r>
                      <a:endParaRPr lang="sk-SK" sz="11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0944 140 387</a:t>
                      </a:r>
                      <a:endParaRPr lang="sk-SK" sz="11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 </a:t>
                      </a:r>
                      <a:endParaRPr lang="sk-SK" sz="11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 </a:t>
                      </a:r>
                      <a:endParaRPr lang="sk-SK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857" marR="60857" marT="0" marB="0"/>
                </a:tc>
              </a:tr>
              <a:tr h="89418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900">
                          <a:effectLst/>
                        </a:rPr>
                        <a:t> </a:t>
                      </a:r>
                      <a:endParaRPr lang="sk-SK" sz="11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900">
                          <a:effectLst/>
                        </a:rPr>
                        <a:t>AR-SFZ</a:t>
                      </a:r>
                      <a:endParaRPr lang="sk-SK" sz="11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</a:rPr>
                        <a:t>Peter Chládek 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</a:rPr>
                        <a:t>/2/        </a:t>
                      </a:r>
                      <a:endParaRPr lang="sk-SK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857" marR="6085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900">
                          <a:effectLst/>
                        </a:rPr>
                        <a:t> </a:t>
                      </a:r>
                      <a:endParaRPr lang="sk-SK" sz="11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900">
                          <a:effectLst/>
                        </a:rPr>
                        <a:t> </a:t>
                      </a:r>
                      <a:endParaRPr lang="sk-SK" sz="11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pchp@centrum.sk</a:t>
                      </a:r>
                      <a:endParaRPr lang="sk-SK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857" marR="6085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 </a:t>
                      </a:r>
                      <a:endParaRPr lang="sk-SK" sz="11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 </a:t>
                      </a:r>
                      <a:endParaRPr lang="sk-SK" sz="11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0903 310139</a:t>
                      </a:r>
                      <a:endParaRPr lang="sk-SK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857" marR="6085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900">
                          <a:effectLst/>
                        </a:rPr>
                        <a:t> </a:t>
                      </a:r>
                      <a:endParaRPr lang="sk-SK" sz="11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900">
                          <a:effectLst/>
                        </a:rPr>
                        <a:t> </a:t>
                      </a:r>
                      <a:endParaRPr lang="sk-SK" sz="11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Ľubomír Belko     27   CA</a:t>
                      </a:r>
                      <a:endParaRPr lang="sk-SK" sz="11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900">
                          <a:effectLst/>
                        </a:rPr>
                        <a:t> </a:t>
                      </a:r>
                      <a:endParaRPr lang="sk-SK" sz="11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Vladimír Baďura  26  CA</a:t>
                      </a:r>
                      <a:endParaRPr lang="sk-SK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857" marR="6085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900">
                          <a:effectLst/>
                        </a:rPr>
                        <a:t> </a:t>
                      </a:r>
                      <a:endParaRPr lang="sk-SK" sz="11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900">
                          <a:effectLst/>
                        </a:rPr>
                        <a:t> </a:t>
                      </a:r>
                      <a:endParaRPr lang="sk-SK" sz="11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900" u="sng">
                          <a:effectLst/>
                          <a:hlinkClick r:id="rId7"/>
                        </a:rPr>
                        <a:t>belkolubo@centrum.sk</a:t>
                      </a:r>
                      <a:endParaRPr lang="sk-SK" sz="11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900">
                          <a:effectLst/>
                        </a:rPr>
                        <a:t> </a:t>
                      </a:r>
                      <a:endParaRPr lang="sk-SK" sz="11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900" u="sng">
                          <a:effectLst/>
                          <a:hlinkClick r:id="rId8"/>
                        </a:rPr>
                        <a:t>xbadura@gmail.com</a:t>
                      </a:r>
                      <a:r>
                        <a:rPr lang="sk-SK" sz="900">
                          <a:effectLst/>
                        </a:rPr>
                        <a:t> </a:t>
                      </a:r>
                      <a:endParaRPr lang="sk-SK" sz="11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900">
                          <a:effectLst/>
                        </a:rPr>
                        <a:t> </a:t>
                      </a:r>
                      <a:endParaRPr lang="sk-SK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857" marR="6085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900" dirty="0">
                          <a:effectLst/>
                        </a:rPr>
                        <a:t> </a:t>
                      </a:r>
                      <a:endParaRPr lang="sk-SK" sz="11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900" dirty="0">
                          <a:effectLst/>
                        </a:rPr>
                        <a:t> </a:t>
                      </a:r>
                      <a:endParaRPr lang="sk-SK" sz="11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</a:rPr>
                        <a:t>0908 363 320</a:t>
                      </a:r>
                      <a:endParaRPr lang="sk-SK" sz="11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900" dirty="0">
                          <a:effectLst/>
                        </a:rPr>
                        <a:t> </a:t>
                      </a:r>
                      <a:endParaRPr lang="sk-SK" sz="11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</a:rPr>
                        <a:t>0907 457 359</a:t>
                      </a:r>
                      <a:endParaRPr lang="sk-SK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857" marR="60857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38846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453</TotalTime>
  <Words>279</Words>
  <Application>Microsoft Office PowerPoint</Application>
  <PresentationFormat>Prezentácia na obrazovke (4:3)</PresentationFormat>
  <Paragraphs>438</Paragraphs>
  <Slides>9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9</vt:i4>
      </vt:variant>
    </vt:vector>
  </HeadingPairs>
  <TitlesOfParts>
    <vt:vector size="10" baseType="lpstr">
      <vt:lpstr>Motív Office</vt:lpstr>
      <vt:lpstr>Stredoslovenský futbalový zväz Komisia rozhodcov</vt:lpstr>
      <vt:lpstr>Stredoslovenský futbalový zväz Komisia rozhodcov</vt:lpstr>
      <vt:lpstr>Nominačná listina rozhodcov 2015/2016</vt:lpstr>
      <vt:lpstr>Nominačná listina delegátov 2015/2016</vt:lpstr>
      <vt:lpstr>Stredoslovenský futbalový zväz Komisia rozhodcov</vt:lpstr>
      <vt:lpstr>Stredoslovenský futbalový zväz Komisia rozhodcov</vt:lpstr>
      <vt:lpstr>Stredoslovenský futbalový zväz Komisia rozhodcov</vt:lpstr>
      <vt:lpstr>Stredoslovenský futbalový zväz Komisia rozhodcov</vt:lpstr>
      <vt:lpstr>Stredoslovenský futbalový zväz Komisia rozhodcov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mirka</dc:creator>
  <cp:lastModifiedBy>tomirtech</cp:lastModifiedBy>
  <cp:revision>113</cp:revision>
  <dcterms:created xsi:type="dcterms:W3CDTF">2014-12-01T17:59:02Z</dcterms:created>
  <dcterms:modified xsi:type="dcterms:W3CDTF">2015-12-03T08:51:39Z</dcterms:modified>
</cp:coreProperties>
</file>